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2" r:id="rId7"/>
    <p:sldId id="260" r:id="rId8"/>
    <p:sldId id="261" r:id="rId9"/>
    <p:sldId id="278" r:id="rId10"/>
    <p:sldId id="27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0"/>
    <a:srgbClr val="FFE406"/>
    <a:srgbClr val="007877"/>
    <a:srgbClr val="FBD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82F6E-1C2A-427E-9C82-6645A8E5B2E4}" v="3" dt="2020-10-23T09:58:29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kinen Riikka" userId="a9f45a53-cf41-4fbd-a69a-212323a983e9" providerId="ADAL" clId="{33782F6E-1C2A-427E-9C82-6645A8E5B2E4}"/>
    <pc:docChg chg="addSld modSld">
      <pc:chgData name="Leskinen Riikka" userId="a9f45a53-cf41-4fbd-a69a-212323a983e9" providerId="ADAL" clId="{33782F6E-1C2A-427E-9C82-6645A8E5B2E4}" dt="2020-10-23T09:58:29.124" v="610" actId="20577"/>
      <pc:docMkLst>
        <pc:docMk/>
      </pc:docMkLst>
      <pc:sldChg chg="modSp mod">
        <pc:chgData name="Leskinen Riikka" userId="a9f45a53-cf41-4fbd-a69a-212323a983e9" providerId="ADAL" clId="{33782F6E-1C2A-427E-9C82-6645A8E5B2E4}" dt="2020-10-23T05:17:01.158" v="65"/>
        <pc:sldMkLst>
          <pc:docMk/>
          <pc:sldMk cId="1141308830" sldId="257"/>
        </pc:sldMkLst>
        <pc:spChg chg="mod">
          <ac:chgData name="Leskinen Riikka" userId="a9f45a53-cf41-4fbd-a69a-212323a983e9" providerId="ADAL" clId="{33782F6E-1C2A-427E-9C82-6645A8E5B2E4}" dt="2020-10-23T05:17:01.158" v="65"/>
          <ac:spMkLst>
            <pc:docMk/>
            <pc:sldMk cId="1141308830" sldId="257"/>
            <ac:spMk id="9" creationId="{A8201154-5A91-4250-9888-DC43A97BC033}"/>
          </ac:spMkLst>
        </pc:spChg>
      </pc:sldChg>
      <pc:sldChg chg="modSp mod">
        <pc:chgData name="Leskinen Riikka" userId="a9f45a53-cf41-4fbd-a69a-212323a983e9" providerId="ADAL" clId="{33782F6E-1C2A-427E-9C82-6645A8E5B2E4}" dt="2020-10-23T05:24:00.916" v="386" actId="5793"/>
        <pc:sldMkLst>
          <pc:docMk/>
          <pc:sldMk cId="1681197598" sldId="260"/>
        </pc:sldMkLst>
        <pc:spChg chg="mod">
          <ac:chgData name="Leskinen Riikka" userId="a9f45a53-cf41-4fbd-a69a-212323a983e9" providerId="ADAL" clId="{33782F6E-1C2A-427E-9C82-6645A8E5B2E4}" dt="2020-10-23T05:24:00.916" v="386" actId="5793"/>
          <ac:spMkLst>
            <pc:docMk/>
            <pc:sldMk cId="1681197598" sldId="260"/>
            <ac:spMk id="9" creationId="{A8201154-5A91-4250-9888-DC43A97BC033}"/>
          </ac:spMkLst>
        </pc:spChg>
      </pc:sldChg>
      <pc:sldChg chg="modSp mod">
        <pc:chgData name="Leskinen Riikka" userId="a9f45a53-cf41-4fbd-a69a-212323a983e9" providerId="ADAL" clId="{33782F6E-1C2A-427E-9C82-6645A8E5B2E4}" dt="2020-10-23T07:00:27.628" v="572" actId="20577"/>
        <pc:sldMkLst>
          <pc:docMk/>
          <pc:sldMk cId="4022434947" sldId="262"/>
        </pc:sldMkLst>
        <pc:spChg chg="mod">
          <ac:chgData name="Leskinen Riikka" userId="a9f45a53-cf41-4fbd-a69a-212323a983e9" providerId="ADAL" clId="{33782F6E-1C2A-427E-9C82-6645A8E5B2E4}" dt="2020-10-23T07:00:27.628" v="572" actId="20577"/>
          <ac:spMkLst>
            <pc:docMk/>
            <pc:sldMk cId="4022434947" sldId="262"/>
            <ac:spMk id="9" creationId="{A8201154-5A91-4250-9888-DC43A97BC033}"/>
          </ac:spMkLst>
        </pc:spChg>
      </pc:sldChg>
      <pc:sldChg chg="modSp mod">
        <pc:chgData name="Leskinen Riikka" userId="a9f45a53-cf41-4fbd-a69a-212323a983e9" providerId="ADAL" clId="{33782F6E-1C2A-427E-9C82-6645A8E5B2E4}" dt="2020-10-23T06:59:47.264" v="525" actId="20577"/>
        <pc:sldMkLst>
          <pc:docMk/>
          <pc:sldMk cId="1503682436" sldId="272"/>
        </pc:sldMkLst>
        <pc:spChg chg="mod">
          <ac:chgData name="Leskinen Riikka" userId="a9f45a53-cf41-4fbd-a69a-212323a983e9" providerId="ADAL" clId="{33782F6E-1C2A-427E-9C82-6645A8E5B2E4}" dt="2020-10-23T06:59:25.109" v="491" actId="20577"/>
          <ac:spMkLst>
            <pc:docMk/>
            <pc:sldMk cId="1503682436" sldId="272"/>
            <ac:spMk id="2" creationId="{3D30D0DA-D833-465B-8C64-F895E997CF23}"/>
          </ac:spMkLst>
        </pc:spChg>
        <pc:spChg chg="mod">
          <ac:chgData name="Leskinen Riikka" userId="a9f45a53-cf41-4fbd-a69a-212323a983e9" providerId="ADAL" clId="{33782F6E-1C2A-427E-9C82-6645A8E5B2E4}" dt="2020-10-23T06:59:47.264" v="525" actId="20577"/>
          <ac:spMkLst>
            <pc:docMk/>
            <pc:sldMk cId="1503682436" sldId="272"/>
            <ac:spMk id="3" creationId="{4D4D1934-F232-4B24-B432-7CAA51F497A9}"/>
          </ac:spMkLst>
        </pc:spChg>
      </pc:sldChg>
      <pc:sldChg chg="modSp mod">
        <pc:chgData name="Leskinen Riikka" userId="a9f45a53-cf41-4fbd-a69a-212323a983e9" providerId="ADAL" clId="{33782F6E-1C2A-427E-9C82-6645A8E5B2E4}" dt="2020-10-23T05:24:42.775" v="488" actId="20577"/>
        <pc:sldMkLst>
          <pc:docMk/>
          <pc:sldMk cId="3254441896" sldId="278"/>
        </pc:sldMkLst>
        <pc:spChg chg="mod">
          <ac:chgData name="Leskinen Riikka" userId="a9f45a53-cf41-4fbd-a69a-212323a983e9" providerId="ADAL" clId="{33782F6E-1C2A-427E-9C82-6645A8E5B2E4}" dt="2020-10-23T05:24:42.775" v="488" actId="20577"/>
          <ac:spMkLst>
            <pc:docMk/>
            <pc:sldMk cId="3254441896" sldId="278"/>
            <ac:spMk id="3" creationId="{DCF6610F-32CD-4894-8605-122281ADA641}"/>
          </ac:spMkLst>
        </pc:spChg>
      </pc:sldChg>
      <pc:sldChg chg="modSp new mod">
        <pc:chgData name="Leskinen Riikka" userId="a9f45a53-cf41-4fbd-a69a-212323a983e9" providerId="ADAL" clId="{33782F6E-1C2A-427E-9C82-6645A8E5B2E4}" dt="2020-10-23T09:58:29.124" v="610" actId="20577"/>
        <pc:sldMkLst>
          <pc:docMk/>
          <pc:sldMk cId="1664182682" sldId="279"/>
        </pc:sldMkLst>
        <pc:spChg chg="mod">
          <ac:chgData name="Leskinen Riikka" userId="a9f45a53-cf41-4fbd-a69a-212323a983e9" providerId="ADAL" clId="{33782F6E-1C2A-427E-9C82-6645A8E5B2E4}" dt="2020-10-23T05:17:15.916" v="67"/>
          <ac:spMkLst>
            <pc:docMk/>
            <pc:sldMk cId="1664182682" sldId="279"/>
            <ac:spMk id="2" creationId="{684EF315-B07A-4E63-BE47-5E678FF4A7D1}"/>
          </ac:spMkLst>
        </pc:spChg>
        <pc:spChg chg="mod">
          <ac:chgData name="Leskinen Riikka" userId="a9f45a53-cf41-4fbd-a69a-212323a983e9" providerId="ADAL" clId="{33782F6E-1C2A-427E-9C82-6645A8E5B2E4}" dt="2020-10-23T09:58:29.124" v="610" actId="20577"/>
          <ac:spMkLst>
            <pc:docMk/>
            <pc:sldMk cId="1664182682" sldId="279"/>
            <ac:spMk id="3" creationId="{E589E2F6-0EBD-4020-9008-407529E27C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76B49-44A2-DA41-B13A-2441E916B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43A60-0F1A-0C46-9440-557EB9B8B4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90CA-125E-5E4A-81B4-33FBDC5C55A7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DD4E9-C3B8-8E49-8FCD-487AB4551F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23938-347F-D64B-8644-385A1FF6C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49C9-748F-9640-9010-62F941A21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68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B266-E212-6642-8F91-E286ACBB8022}" type="datetimeFigureOut">
              <a:rPr lang="fi-FI" smtClean="0"/>
              <a:t>23.10.2020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75A8D-0043-A848-B78A-D5F341CAFB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73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ituks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324A1B-0BE2-D44F-BCAC-47DD444B3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7067"/>
            <a:ext cx="5694680" cy="182879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191799-22C1-2F4C-A956-0C62046D4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0473"/>
            <a:ext cx="569468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30BB5-04C2-0C42-BD6A-0AD988E7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68DB-62C9-4F55-B22E-DFE11B86631F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BE6141-7921-4B43-82AF-26D42D47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FA1E4A-A5A0-134F-B158-579F4E3E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 descr="Kuvituskuva, joka ilmentää vastuullisuuden osa-alueiden sekä innovatiivisuuden painoarvoa">
            <a:extLst>
              <a:ext uri="{FF2B5EF4-FFF2-40B4-BE49-F238E27FC236}">
                <a16:creationId xmlns:a16="http://schemas.microsoft.com/office/drawing/2014/main" id="{036F4E96-CCE9-FE43-B832-F6F9C21B1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" t="11000" r="14800" b="12600"/>
          <a:stretch/>
        </p:blipFill>
        <p:spPr>
          <a:xfrm>
            <a:off x="4704000" y="0"/>
            <a:ext cx="748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semmalla ja yhden palsta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4C44FD-BF02-924E-9509-5DB93BDC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710" y="567891"/>
            <a:ext cx="6922089" cy="4963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14D6E6-8315-DC43-9666-4033DDA1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8D92-D34D-495E-9DBD-2867CC5C550B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42DA0C-E396-F546-A6BB-71836B67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E213AD-D195-8740-A212-460BDC4E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AE970FE-74D3-4643-A585-358203EE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891"/>
            <a:ext cx="3224620" cy="417736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89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semmalla ja kahden palsta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40EBBE-AE78-4B4D-9181-43F3DA293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1710" y="567891"/>
            <a:ext cx="3276600" cy="560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B4AA2F-B6E9-1649-A2EA-4244CB1C2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7200" y="567891"/>
            <a:ext cx="3276600" cy="560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D6C-5E16-4646-B8AD-97ACFAAB1864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7AFFAA8-63B9-1B44-A7BE-0D6A03E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891"/>
            <a:ext cx="3224620" cy="417736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33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semmalla, tekstipal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B935E4E-F94D-E640-8CC0-06ACF0D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0" y="567890"/>
            <a:ext cx="3276600" cy="5609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40EBBE-AE78-4B4D-9181-43F3DA293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1710" y="567891"/>
            <a:ext cx="3276600" cy="560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BB0B-2DFE-466F-AB7D-FF71EE5E1475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7AFFAA8-63B9-1B44-A7BE-0D6A03E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891"/>
            <a:ext cx="3224620" cy="417736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57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semmalla, tekstipalsta ja lev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B935E4E-F94D-E640-8CC0-06ACF0D15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1710" y="2946400"/>
            <a:ext cx="6922090" cy="3230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40EBBE-AE78-4B4D-9181-43F3DA293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1710" y="567891"/>
            <a:ext cx="6922090" cy="20432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03FD-1E9C-4939-9AB7-AAF922D40584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7AFFAA8-63B9-1B44-A7BE-0D6A03EF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891"/>
            <a:ext cx="3224620" cy="417736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96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3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8D16138-8491-604B-AC04-DC1F62F9D0EB}"/>
              </a:ext>
            </a:extLst>
          </p:cNvPr>
          <p:cNvSpPr>
            <a:spLocks noChangeAspect="1"/>
          </p:cNvSpPr>
          <p:nvPr/>
        </p:nvSpPr>
        <p:spPr bwMode="auto">
          <a:xfrm>
            <a:off x="839788" y="1944384"/>
            <a:ext cx="441367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2DE96C-202E-E147-9593-B512F2F8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996" y="1819275"/>
            <a:ext cx="5509391" cy="40417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A32C50-08E5-1945-AF17-9BB08CF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A3F2-11D8-40DA-9163-68E4C69F8B69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917895-55B7-A243-AFC3-AEE2C2B3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572D20-34C2-B34F-89B5-32F532E1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7698699-F294-B246-958E-A94749F1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17" y="2464193"/>
            <a:ext cx="3932237" cy="1335641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1F71D371-BDB5-0E42-A80F-1B6C6322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67028"/>
            <a:ext cx="4413675" cy="763210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innovaati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2339A-40E2-B74F-AE40-1C5D234E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E020-8DB7-4DDD-8383-53C32101D181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7C60AA-722C-894A-AE94-EA927296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4C2E0F-ACF9-994B-9611-CAE608F0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21CFB-CD39-F74F-B687-97B907A6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5914" y="895748"/>
            <a:ext cx="5067300" cy="54483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96E5A350-F519-4F43-8E6A-832DDC2BE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7067"/>
            <a:ext cx="5694680" cy="182879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760C1728-A098-9B48-BE52-037A2D494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0473"/>
            <a:ext cx="569468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55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osiaa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2339A-40E2-B74F-AE40-1C5D234E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50EC-D8B8-44BC-81D2-A548D7A8FB96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7C60AA-722C-894A-AE94-EA927296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4C2E0F-ACF9-994B-9611-CAE608F0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7C865-D133-D342-9C68-F951C8F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4571" y="1318227"/>
            <a:ext cx="5765800" cy="41529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C6AA7F2F-3681-D545-837A-5CF44E383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7067"/>
            <a:ext cx="5694680" cy="182879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17B39EFE-91C8-324B-80AE-EEBE38E7F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0473"/>
            <a:ext cx="569468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8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al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B5FDE0-9236-224F-B4D8-817F7FC99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8711" y="1145219"/>
            <a:ext cx="4940300" cy="50165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2339A-40E2-B74F-AE40-1C5D234E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CB4B-65C9-46A7-8654-3F29B33465AB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7C60AA-722C-894A-AE94-EA927296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4C2E0F-ACF9-994B-9611-CAE608F0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E5103A6-80A6-CE46-B049-81FBDFDDF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7067"/>
            <a:ext cx="5694680" cy="182879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9F10E88-B9C1-7D42-9112-FAC2DA229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0473"/>
            <a:ext cx="569468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31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ympäris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2339A-40E2-B74F-AE40-1C5D234E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37D-1F4A-4A3C-851E-11A800832BE0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7C60AA-722C-894A-AE94-EA927296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4C2E0F-ACF9-994B-9611-CAE608F0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9F2C5-9B6C-584D-990C-E56C18EC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9403" y="915454"/>
            <a:ext cx="5969000" cy="57912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A876F5CA-6908-5146-BBEC-23AF5BA98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7067"/>
            <a:ext cx="5694680" cy="182879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65DFCC6-B3B3-DA46-918B-32BE1EFF9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0473"/>
            <a:ext cx="569468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15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30BB5-04C2-0C42-BD6A-0AD988E7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42C-7544-4C0D-A763-CCA768F24387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BE6141-7921-4B43-82AF-26D42D47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FA1E4A-A5A0-134F-B158-579F4E3E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937EB41-A089-FA44-97B9-FA86B7B4C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7067"/>
            <a:ext cx="10388600" cy="1828795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975C9A5C-AA8C-424B-9725-20090822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0473"/>
            <a:ext cx="1038860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10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8E891E73-AAB3-E24C-87A9-05397012E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269694"/>
            <a:ext cx="10525125" cy="1128002"/>
          </a:xfrm>
        </p:spPr>
        <p:txBody>
          <a:bodyPr anchor="t">
            <a:normAutofit/>
          </a:bodyPr>
          <a:lstStyle>
            <a:lvl1pPr algn="ctr">
              <a:defRPr sz="34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BEAC3346-D4B0-0F40-84A7-77304A3D6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80048"/>
            <a:ext cx="10525125" cy="85225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41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7B1F-4DAF-524D-8284-509FA5BD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775F0-DE0D-1948-AD31-DB9183DF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B832-84C9-4ECD-959B-E08CA2F36ED2}" type="datetime1">
              <a:rPr lang="fi-FI" smtClean="0"/>
              <a:t>23.10.2020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7B9C7-727E-0548-B0C2-6995C6A9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91A57-60DF-0D44-A977-61B93822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32700B-10B9-2347-86A9-C6C4314BD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1663"/>
            <a:ext cx="10515601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25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yhden palsta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0495C1-F903-884A-8293-A917B8C1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4C44FD-BF02-924E-9509-5DB93BDC5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14D6E6-8315-DC43-9666-4033DDA1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9C4D-4DE7-46E9-A70A-EBB2863BE34D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42DA0C-E396-F546-A6BB-71836B67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E213AD-D195-8740-A212-460BDC4E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5C817AE-6B89-5E40-99CD-3ED98F39B1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819276"/>
            <a:ext cx="10515600" cy="37125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0495C1-F903-884A-8293-A917B8C1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14D6E6-8315-DC43-9666-4033DDA1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B83A-2C09-4703-8A90-2596E8D3BE17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42DA0C-E396-F546-A6BB-71836B67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E213AD-D195-8740-A212-460BDC4E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0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kahden palsta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61E12-7562-2C44-AC7D-38632223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40EBBE-AE78-4B4D-9181-43F3DA293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B4AA2F-B6E9-1649-A2EA-4244CB1C2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3AFD-4081-4A2B-969A-9A77DD8DAF06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99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pal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61E12-7562-2C44-AC7D-38632223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97B-F730-4539-86A6-F2D6A4DD6343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48FB07-0595-9C42-AC3A-47A0E03344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8400" y="1825624"/>
            <a:ext cx="5105400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08E87B19-0D1E-5044-8ED6-6BCBF3DBB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96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äyslev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61E12-7562-2C44-AC7D-38632223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F8F4-8C08-4572-A5F1-A3AA43FA3A7C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48FB07-0595-9C42-AC3A-47A0E03344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28354"/>
            <a:ext cx="12192000" cy="53296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nosto ja kokoruud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F3B09D-135F-694A-8545-2348068F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7BF8-CDE1-453A-9A35-BF865CDCCBD8}" type="datetime1">
              <a:rPr lang="fi-FI" smtClean="0"/>
              <a:t>23.10.2020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694A27-6DFE-9D48-87E9-1A2388FC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EC80E6-F009-DE4B-88A2-55F385AA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ED430B0-A761-C341-B995-5E3D0CEF3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092982 w 12192000"/>
              <a:gd name="connsiteY0" fmla="*/ 826135 h 6858000"/>
              <a:gd name="connsiteX1" fmla="*/ 6835579 w 12192000"/>
              <a:gd name="connsiteY1" fmla="*/ 1083538 h 6858000"/>
              <a:gd name="connsiteX2" fmla="*/ 6835579 w 12192000"/>
              <a:gd name="connsiteY2" fmla="*/ 3027452 h 6858000"/>
              <a:gd name="connsiteX3" fmla="*/ 7092982 w 12192000"/>
              <a:gd name="connsiteY3" fmla="*/ 3284855 h 6858000"/>
              <a:gd name="connsiteX4" fmla="*/ 10962211 w 12192000"/>
              <a:gd name="connsiteY4" fmla="*/ 3284855 h 6858000"/>
              <a:gd name="connsiteX5" fmla="*/ 11219614 w 12192000"/>
              <a:gd name="connsiteY5" fmla="*/ 3027452 h 6858000"/>
              <a:gd name="connsiteX6" fmla="*/ 11219614 w 12192000"/>
              <a:gd name="connsiteY6" fmla="*/ 1083538 h 6858000"/>
              <a:gd name="connsiteX7" fmla="*/ 10962211 w 12192000"/>
              <a:gd name="connsiteY7" fmla="*/ 82613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092982" y="826135"/>
                </a:moveTo>
                <a:cubicBezTo>
                  <a:pt x="6950822" y="826135"/>
                  <a:pt x="6835579" y="941378"/>
                  <a:pt x="6835579" y="1083538"/>
                </a:cubicBezTo>
                <a:lnTo>
                  <a:pt x="6835579" y="3027452"/>
                </a:lnTo>
                <a:cubicBezTo>
                  <a:pt x="6835579" y="3169612"/>
                  <a:pt x="6950822" y="3284855"/>
                  <a:pt x="7092982" y="3284855"/>
                </a:cubicBezTo>
                <a:lnTo>
                  <a:pt x="10962211" y="3284855"/>
                </a:lnTo>
                <a:cubicBezTo>
                  <a:pt x="11104371" y="3284855"/>
                  <a:pt x="11219614" y="3169612"/>
                  <a:pt x="11219614" y="3027452"/>
                </a:cubicBezTo>
                <a:lnTo>
                  <a:pt x="11219614" y="1083538"/>
                </a:lnTo>
                <a:cubicBezTo>
                  <a:pt x="11219614" y="941378"/>
                  <a:pt x="11104371" y="826135"/>
                  <a:pt x="10962211" y="8261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B01711-D5DB-4D42-894E-BFA04942F330}"/>
              </a:ext>
            </a:extLst>
          </p:cNvPr>
          <p:cNvSpPr/>
          <p:nvPr userDrawn="1"/>
        </p:nvSpPr>
        <p:spPr>
          <a:xfrm>
            <a:off x="6835579" y="826135"/>
            <a:ext cx="4384035" cy="2458720"/>
          </a:xfrm>
          <a:prstGeom prst="roundRect">
            <a:avLst>
              <a:gd name="adj" fmla="val 104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3F0123E-D51D-4842-9EF7-4B793454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480" y="1117599"/>
            <a:ext cx="3789680" cy="1879601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6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E1503D-0D1D-494C-A67B-332C55A5F30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78" y="0"/>
            <a:ext cx="12190644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6BF1FEC-68C7-DC42-9135-00D1E603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F6FE1C-FA24-394D-8FA1-F7012938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6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F745F5-9AC2-C64E-9F25-1653C1B79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54677" y="6356350"/>
            <a:ext cx="1535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AD413D-558B-4587-B6C0-2902C866F9F6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F66A1F-737E-0740-B5AB-445F7B1A2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16695" y="6356350"/>
            <a:ext cx="3081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5848A3-99B4-6640-B7C5-E76618862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2198" y="6356350"/>
            <a:ext cx="144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A5C465-B2C1-DE4D-A9A4-35E1065E839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9" y="5723068"/>
            <a:ext cx="2058919" cy="80716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29435CA-A045-0E4E-A7A2-269C46314E93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0158283" y="6391717"/>
            <a:ext cx="1676400" cy="260350"/>
          </a:xfrm>
          <a:prstGeom prst="rect">
            <a:avLst/>
          </a:prstGeom>
        </p:spPr>
      </p:pic>
      <p:pic>
        <p:nvPicPr>
          <p:cNvPr id="10" name="Kuva 6">
            <a:extLst>
              <a:ext uri="{FF2B5EF4-FFF2-40B4-BE49-F238E27FC236}">
                <a16:creationId xmlns:a16="http://schemas.microsoft.com/office/drawing/2014/main" id="{A434BDC5-1425-9A47-A149-1AA3E60301E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9" y="5723068"/>
            <a:ext cx="2058919" cy="807166"/>
          </a:xfrm>
          <a:prstGeom prst="rect">
            <a:avLst/>
          </a:prstGeom>
        </p:spPr>
      </p:pic>
      <p:pic>
        <p:nvPicPr>
          <p:cNvPr id="11" name="Kuva 8">
            <a:extLst>
              <a:ext uri="{FF2B5EF4-FFF2-40B4-BE49-F238E27FC236}">
                <a16:creationId xmlns:a16="http://schemas.microsoft.com/office/drawing/2014/main" id="{3F3945AA-6A57-D647-8061-CAECF3AFCD8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0158283" y="6391717"/>
            <a:ext cx="1676400" cy="260350"/>
          </a:xfrm>
          <a:prstGeom prst="rect">
            <a:avLst/>
          </a:prstGeom>
        </p:spPr>
      </p:pic>
      <p:pic>
        <p:nvPicPr>
          <p:cNvPr id="12" name="Kuva 6">
            <a:extLst>
              <a:ext uri="{FF2B5EF4-FFF2-40B4-BE49-F238E27FC236}">
                <a16:creationId xmlns:a16="http://schemas.microsoft.com/office/drawing/2014/main" id="{0189178A-DAB3-5B41-9F47-A0F7BD4A718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9" y="5723068"/>
            <a:ext cx="2058919" cy="807166"/>
          </a:xfrm>
          <a:prstGeom prst="rect">
            <a:avLst/>
          </a:prstGeom>
        </p:spPr>
      </p:pic>
      <p:pic>
        <p:nvPicPr>
          <p:cNvPr id="13" name="Kuva 8">
            <a:extLst>
              <a:ext uri="{FF2B5EF4-FFF2-40B4-BE49-F238E27FC236}">
                <a16:creationId xmlns:a16="http://schemas.microsoft.com/office/drawing/2014/main" id="{ED888CA7-9C76-8F46-8A24-013896C1B7F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10158283" y="6391717"/>
            <a:ext cx="1676400" cy="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5" r:id="rId2"/>
    <p:sldLayoutId id="2147483815" r:id="rId3"/>
    <p:sldLayoutId id="2147483798" r:id="rId4"/>
    <p:sldLayoutId id="2147483814" r:id="rId5"/>
    <p:sldLayoutId id="2147483799" r:id="rId6"/>
    <p:sldLayoutId id="2147483809" r:id="rId7"/>
    <p:sldLayoutId id="2147483810" r:id="rId8"/>
    <p:sldLayoutId id="2147483811" r:id="rId9"/>
    <p:sldLayoutId id="2147483807" r:id="rId10"/>
    <p:sldLayoutId id="2147483808" r:id="rId11"/>
    <p:sldLayoutId id="2147483812" r:id="rId12"/>
    <p:sldLayoutId id="2147483813" r:id="rId13"/>
    <p:sldLayoutId id="2147483804" r:id="rId14"/>
    <p:sldLayoutId id="2147483805" r:id="rId15"/>
    <p:sldLayoutId id="2147483800" r:id="rId16"/>
    <p:sldLayoutId id="2147483801" r:id="rId17"/>
    <p:sldLayoutId id="2147483802" r:id="rId18"/>
    <p:sldLayoutId id="2147483803" r:id="rId19"/>
    <p:sldLayoutId id="214748380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tx2"/>
        </a:buClr>
        <a:buSzPct val="100000"/>
        <a:buFont typeface="Courier New" panose="02070309020205020404" pitchFamily="49" charset="0"/>
        <a:buChar char="o"/>
        <a:defRPr sz="2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SzPct val="100000"/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SzPct val="10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/>
        </a:buClr>
        <a:buSzPct val="100000"/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1146">
          <p15:clr>
            <a:srgbClr val="F26B43"/>
          </p15:clr>
        </p15:guide>
        <p15:guide id="10" orient="horz" pos="227">
          <p15:clr>
            <a:srgbClr val="F26B43"/>
          </p15:clr>
        </p15:guide>
        <p15:guide id="11" pos="524">
          <p15:clr>
            <a:srgbClr val="F26B43"/>
          </p15:clr>
        </p15:guide>
        <p15:guide id="12" pos="71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onia.fi/" TargetMode="External"/><Relationship Id="rId2" Type="http://schemas.openxmlformats.org/officeDocument/2006/relationships/hyperlink" Target="mailto:riikka.leskinen@valonia.fi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hankintakeino.f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valonia.fi/materiaali/puhtaiden-ajoneuvojen-direktiivin-vaikutukset-kuntien-ajoneuvohankintoihin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iikka.leskinen\Downloads\Kohti%20vahapaastoista%20rakennuskantaa_12062020%20(1).pdf" TargetMode="External"/><Relationship Id="rId2" Type="http://schemas.openxmlformats.org/officeDocument/2006/relationships/hyperlink" Target="https://www.hankintakeino.fi/fi/ajankohtaista/tapahtumat/joutsenmerkki-rakentamisess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ankintakeino.fi/fi/ajankohtaista/tapahtumat/elintarvikehankintojen-vastuullisuuskriteerien-julkistustilaisuu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onia.fi/materiaali/kuntien-hankinta-asiantuntijoiden-verkostotapaamisten-aineisto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ankintakeino.fi/fi/uutiskirjetilau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F8472A-4C2A-4C23-B894-DB254C0B1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Ajankohtaisia nostoja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3CE3BA-EA4B-4A9B-9E6D-FD62685A8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Kuntien hankinta-asiantuntijoiden verkostoitumistapaaminen</a:t>
            </a:r>
          </a:p>
          <a:p>
            <a:r>
              <a:rPr lang="fi-FI" dirty="0"/>
              <a:t>23.10.2020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18D67-366E-447B-AC08-D4E9D7CC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42C-7544-4C0D-A763-CCA768F24387}" type="datetime1">
              <a:rPr lang="fi-FI" smtClean="0"/>
              <a:t>23.10.2020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8DAB-8E59-4549-A774-AA24135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9" name="Kuva 8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44A70C41-8C92-474F-BBC4-A8AD3F27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448" y="5858836"/>
            <a:ext cx="3069205" cy="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80EA42-CFBE-4FFC-8221-4D34686D3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Kiitokset, ollaan yhteydessä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92B803-8CD0-4B8B-B12B-639B313DB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80047"/>
            <a:ext cx="10525125" cy="1833358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Riikka Leskinen</a:t>
            </a:r>
          </a:p>
          <a:p>
            <a:r>
              <a:rPr lang="fi-FI" dirty="0"/>
              <a:t>muutosagentti, Varsinais-Suomi</a:t>
            </a:r>
          </a:p>
          <a:p>
            <a:r>
              <a:rPr lang="fi-FI" dirty="0">
                <a:hlinkClick r:id="rId2"/>
              </a:rPr>
              <a:t>riikka.leskinen@valonia.fi</a:t>
            </a:r>
            <a:endParaRPr lang="fi-FI" dirty="0"/>
          </a:p>
          <a:p>
            <a:r>
              <a:rPr lang="fi-FI" dirty="0"/>
              <a:t>p. 044 907 5995</a:t>
            </a:r>
          </a:p>
          <a:p>
            <a:r>
              <a:rPr lang="fi-FI" dirty="0">
                <a:hlinkClick r:id="rId3"/>
              </a:rPr>
              <a:t>www.valonia.fi</a:t>
            </a:r>
            <a:endParaRPr lang="fi-FI" dirty="0"/>
          </a:p>
          <a:p>
            <a:r>
              <a:rPr lang="fi-FI" dirty="0">
                <a:hlinkClick r:id="rId4"/>
              </a:rPr>
              <a:t>www.hankintakeino.fi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0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D89190-6D9C-4917-A16B-FDB5883E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Asialista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201154-5A91-4250-9888-DC43A97B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688"/>
            <a:ext cx="10515600" cy="3706202"/>
          </a:xfrm>
        </p:spPr>
        <p:txBody>
          <a:bodyPr vert="horz" lIns="0" tIns="0" rIns="0" bIns="0" rtlCol="0" anchor="t">
            <a:noAutofit/>
          </a:bodyPr>
          <a:lstStyle/>
          <a:p>
            <a:pPr marL="259074" indent="-259074"/>
            <a:r>
              <a:rPr lang="fi-FI" dirty="0"/>
              <a:t>Nopea kierros, ehdotuksia keskusteltaviksi asioiksi</a:t>
            </a:r>
          </a:p>
          <a:p>
            <a:pPr marL="259074" indent="-259074"/>
            <a:r>
              <a:rPr lang="fi-FI" dirty="0"/>
              <a:t>Yhteistyö puhtaiden ajoneuvojen direktiivin toimeenpanoon liittyen, esillä erityisesti koulukuljetukset</a:t>
            </a:r>
          </a:p>
          <a:p>
            <a:pPr marL="259074" indent="-259074"/>
            <a:r>
              <a:rPr lang="fi-FI" dirty="0"/>
              <a:t>Tietoa tarjolla rakentamiseen liittyen</a:t>
            </a:r>
          </a:p>
          <a:p>
            <a:pPr marL="259074" indent="-259074"/>
            <a:r>
              <a:rPr lang="fi-FI" dirty="0"/>
              <a:t>Elintarvikkeiden vastuullisuuskriteereiden päivitys julkaistaan </a:t>
            </a:r>
          </a:p>
          <a:p>
            <a:pPr marL="259074" indent="-259074"/>
            <a:r>
              <a:rPr lang="fi-FI" dirty="0"/>
              <a:t>Useita ympäristö-, vesi- ja ilmastoteeman valtionavustuksia haettavissa syksyllä</a:t>
            </a:r>
          </a:p>
        </p:txBody>
      </p:sp>
      <p:pic>
        <p:nvPicPr>
          <p:cNvPr id="4" name="Kuva 3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D55DA4B9-0D60-4D56-8226-22C09812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16" y="5858836"/>
            <a:ext cx="3069205" cy="862639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E477DA5-23FF-412E-B658-BBCF1FFA102D}"/>
              </a:ext>
            </a:extLst>
          </p:cNvPr>
          <p:cNvSpPr txBox="1">
            <a:spLocks/>
          </p:cNvSpPr>
          <p:nvPr/>
        </p:nvSpPr>
        <p:spPr>
          <a:xfrm>
            <a:off x="7574692" y="276859"/>
            <a:ext cx="4497859" cy="13918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2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i-FI" dirty="0"/>
              <a:t>* Kysymyksiä voi esittää </a:t>
            </a:r>
            <a:r>
              <a:rPr lang="fi-FI" dirty="0" err="1"/>
              <a:t>chatissa</a:t>
            </a:r>
            <a:r>
              <a:rPr lang="fi-FI" dirty="0"/>
              <a:t>, keskustelulle varataan aikaa kaikissa listakohdissa</a:t>
            </a:r>
          </a:p>
        </p:txBody>
      </p:sp>
    </p:spTree>
    <p:extLst>
      <p:ext uri="{BB962C8B-B14F-4D97-AF65-F5344CB8AC3E}">
        <p14:creationId xmlns:p14="http://schemas.microsoft.com/office/powerpoint/2010/main" val="114130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D89190-6D9C-4917-A16B-FDB5883E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 puhtaiden ajoneuvojen direktiivin toimeenpanoon liittyen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201154-5A91-4250-9888-DC43A97BC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/>
              <a:t>Markkinavuoropuhelutilaisuuden materiaalit löytyvät täältä: </a:t>
            </a:r>
            <a:r>
              <a:rPr lang="fi-FI" dirty="0">
                <a:hlinkClick r:id="rId2"/>
              </a:rPr>
              <a:t>https://www.valonia.fi/materiaali/puhtaiden-ajoneuvojen-direktiivin-vaikutukset-kuntien-ajoneuvohankintoihin/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=&gt; linkkiä voi jakaa</a:t>
            </a:r>
          </a:p>
          <a:p>
            <a:pPr lvl="1"/>
            <a:r>
              <a:rPr lang="fi-FI" dirty="0"/>
              <a:t>Viime aikoina keskustelussa ollut erityisesti koulukuljetukset</a:t>
            </a:r>
          </a:p>
          <a:p>
            <a:pPr lvl="1"/>
            <a:r>
              <a:rPr lang="fi-FI" dirty="0"/>
              <a:t>Kansallinen lainsäädäntö edelleen kesken</a:t>
            </a:r>
          </a:p>
          <a:p>
            <a:pPr lvl="1"/>
            <a:endParaRPr lang="fi-FI" dirty="0"/>
          </a:p>
        </p:txBody>
      </p:sp>
      <p:pic>
        <p:nvPicPr>
          <p:cNvPr id="4" name="Kuva 3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BB7680DD-616A-44F1-AE62-4C9CACB0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6" y="5858836"/>
            <a:ext cx="3069205" cy="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3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D89190-6D9C-4917-A16B-FDB5883E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86" y="548217"/>
            <a:ext cx="10002004" cy="1143000"/>
          </a:xfrm>
        </p:spPr>
        <p:txBody>
          <a:bodyPr/>
          <a:lstStyle/>
          <a:p>
            <a:r>
              <a:rPr lang="fi-FI" dirty="0"/>
              <a:t>Tietoa vähähiiliseen rakentamiseen liittyen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201154-5A91-4250-9888-DC43A97B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88" y="1812181"/>
            <a:ext cx="11181481" cy="4387412"/>
          </a:xfrm>
        </p:spPr>
        <p:txBody>
          <a:bodyPr/>
          <a:lstStyle/>
          <a:p>
            <a:r>
              <a:rPr lang="fi-FI" dirty="0">
                <a:hlinkClick r:id="rId2"/>
              </a:rPr>
              <a:t>Joutsenmerkki rakentamisessa –tilaisuus 5.11.</a:t>
            </a:r>
            <a:br>
              <a:rPr lang="fi-FI" dirty="0"/>
            </a:br>
            <a:r>
              <a:rPr lang="fi-FI" dirty="0"/>
              <a:t>Joutsenmerkin edellyttäminen on keino huomioida ympäristönäkökulmat julkisessa hankinnassa, eikä hankintayksikön tarvitse itse valvoa, täyttääkö tuote tai palvelu ympäristömerkin saamiselle asetetut kriteerit. </a:t>
            </a:r>
          </a:p>
          <a:p>
            <a:r>
              <a:rPr lang="fi-FI" dirty="0">
                <a:hlinkClick r:id="rId3"/>
              </a:rPr>
              <a:t>Kohti vähäpäästöistä rakennuskantaa –katsaus</a:t>
            </a:r>
            <a:br>
              <a:rPr lang="fi-FI" dirty="0"/>
            </a:br>
            <a:r>
              <a:rPr lang="fi-FI" dirty="0"/>
              <a:t>Hyvä tiivistelmä kunnille ja muille julkisille toimijoille vähähiilisen rakentamisen hankintojen tekemiseen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4786A38C-6B25-4D89-95F6-88E0224F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216" y="5858836"/>
            <a:ext cx="3069205" cy="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D89190-6D9C-4917-A16B-FDB5883E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35" y="548217"/>
            <a:ext cx="9836989" cy="1143000"/>
          </a:xfrm>
        </p:spPr>
        <p:txBody>
          <a:bodyPr>
            <a:normAutofit/>
          </a:bodyPr>
          <a:lstStyle/>
          <a:p>
            <a:r>
              <a:rPr lang="fi-FI" sz="2800" dirty="0"/>
              <a:t>Elintarvikkeiden vastuullisuuskriteereiden päivitys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201154-5A91-4250-9888-DC43A97B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35" y="1691217"/>
            <a:ext cx="10943133" cy="4277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Vastuullisuuskriteerit päivitetään vastaamaan tämän hetken markkinoita. Samalla parannetaan oppaan käytettävyyttä ja tuotetaan taustatietokortteja.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Julkistustilaisuus 15.12.</a:t>
            </a:r>
            <a:endParaRPr lang="fi-FI" dirty="0"/>
          </a:p>
        </p:txBody>
      </p:sp>
      <p:pic>
        <p:nvPicPr>
          <p:cNvPr id="6" name="Kuva 5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B4990EBE-515F-4E1F-8295-10127342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6" y="5858836"/>
            <a:ext cx="3069205" cy="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8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B9DE5-E746-40BF-917F-268EECAB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Hankintalinjaukset ja hankintojen 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F6610F-32CD-4894-8605-122281ADA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Mahdollisuus järjestää kuntakohtainen tapaaminen/työpaja hankintalinjausten hahmottelemiseksi</a:t>
            </a:r>
          </a:p>
          <a:p>
            <a:r>
              <a:rPr lang="fi-FI" dirty="0"/>
              <a:t>Hankinta-Suomi toimii hyvänä pohjana kunnan omien hankintalinjausten hahmottamiseen</a:t>
            </a:r>
          </a:p>
          <a:p>
            <a:r>
              <a:rPr lang="fi-FI" dirty="0"/>
              <a:t>Riikka edelleen kokoaa esimerkkejä ja niihin voidaan perehtyä myös yhdessä esimerkiksi seuraavassa tapaamisessa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551A2A-9D2B-4808-BED4-1E0D1E6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9C4D-4DE7-46E9-A70A-EBB2863BE34D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9EC3E2-CF8B-4C41-A4CE-79618F3C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DD9035-D65F-41DF-8ACC-4C008D77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4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EF315-B07A-4E63-BE47-5E678FF4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Useita ympäristö-, vesi- ja ilmastoteeman valtionavustuksia haettavissa syksyllä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89E2F6-0EBD-4020-9008-407529E27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Kooste avustushauista erillisenä </a:t>
            </a:r>
            <a:r>
              <a:rPr lang="fi-FI"/>
              <a:t>linkkinä osoitteessa </a:t>
            </a:r>
            <a:r>
              <a:rPr lang="fi-FI">
                <a:hlinkClick r:id="rId2"/>
              </a:rPr>
              <a:t>https://www.valonia.fi/materiaali/kuntien-hankinta-asiantuntijoiden-verkostotapaamisten-aineistot/</a:t>
            </a:r>
            <a:r>
              <a:rPr lang="fi-FI"/>
              <a:t> 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4E45DD-BC65-46FF-B96B-38A7D23E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9C4D-4DE7-46E9-A70A-EBB2863BE34D}" type="datetime1">
              <a:rPr lang="fi-FI" smtClean="0"/>
              <a:t>23.10.2020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25A610-670B-4E79-9BF1-4F5D2CAA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Motiva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69CC3F-FE31-4CB4-9DB4-491CC6BC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18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D0DA-D833-465B-8C64-F895E997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Keinon uutiskirjeestä ajankohtaista tietoa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1934-F232-4B24-B432-7CAA51F49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Uudet työkalut, tulevat koulutukset ja tilaisuudet, hyvät esimerkit </a:t>
            </a:r>
          </a:p>
          <a:p>
            <a:r>
              <a:rPr lang="fi-FI" dirty="0">
                <a:latin typeface="+mn-lt"/>
              </a:rPr>
              <a:t>Tilaa uutiskirje osoitteessa: </a:t>
            </a:r>
            <a:r>
              <a:rPr lang="fi-FI" dirty="0">
                <a:latin typeface="+mn-lt"/>
                <a:hlinkClick r:id="rId2"/>
              </a:rPr>
              <a:t>https://www.hankintakeino.fi/fi/uutiskirjetilaus</a:t>
            </a:r>
            <a:r>
              <a:rPr lang="fi-FI" dirty="0">
                <a:latin typeface="+mn-lt"/>
              </a:rPr>
              <a:t> 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7E80C-5BA5-4E3E-8EB0-43077A0BE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100" y="4779294"/>
            <a:ext cx="6689559" cy="2738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Tässä esityksen aihe (muutetaan esityksen asetuksista)</a:t>
            </a:r>
          </a:p>
        </p:txBody>
      </p:sp>
      <p:pic>
        <p:nvPicPr>
          <p:cNvPr id="6" name="Kuva 5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EA4705C7-39DE-4BB4-B0E2-2B0274DE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6" y="5858836"/>
            <a:ext cx="3069205" cy="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D0DA-D833-465B-8C64-F895E997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 tapaaminen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1934-F232-4B24-B432-7CAA51F49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latin typeface="+mn-lt"/>
            </a:endParaRPr>
          </a:p>
          <a:p>
            <a:pPr lvl="1"/>
            <a:r>
              <a:rPr lang="fi-FI" dirty="0"/>
              <a:t>Perjantaina 11.12. klo 8.30-10.00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7E80C-5BA5-4E3E-8EB0-43077A0BE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100" y="4779294"/>
            <a:ext cx="6689559" cy="2738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Tässä esityksen aihe (muutetaan esityksen asetuksista)</a:t>
            </a:r>
          </a:p>
        </p:txBody>
      </p:sp>
      <p:pic>
        <p:nvPicPr>
          <p:cNvPr id="6" name="Kuva 5" descr="Kuva, joka sisältää kohteen objekti, kello, merkki&#10;&#10;Kuvaus luotu automaattisesti">
            <a:extLst>
              <a:ext uri="{FF2B5EF4-FFF2-40B4-BE49-F238E27FC236}">
                <a16:creationId xmlns:a16="http://schemas.microsoft.com/office/drawing/2014/main" id="{EA4705C7-39DE-4BB4-B0E2-2B0274DE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16" y="5858836"/>
            <a:ext cx="3069205" cy="8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82436"/>
      </p:ext>
    </p:extLst>
  </p:cSld>
  <p:clrMapOvr>
    <a:masterClrMapping/>
  </p:clrMapOvr>
</p:sld>
</file>

<file path=ppt/theme/theme1.xml><?xml version="1.0" encoding="utf-8"?>
<a:theme xmlns:a="http://schemas.openxmlformats.org/drawingml/2006/main" name="KEINO">
  <a:themeElements>
    <a:clrScheme name="KEINO 2019">
      <a:dk1>
        <a:srgbClr val="000000"/>
      </a:dk1>
      <a:lt1>
        <a:srgbClr val="FFFFFF"/>
      </a:lt1>
      <a:dk2>
        <a:srgbClr val="007170"/>
      </a:dk2>
      <a:lt2>
        <a:srgbClr val="FFE306"/>
      </a:lt2>
      <a:accent1>
        <a:srgbClr val="009F9E"/>
      </a:accent1>
      <a:accent2>
        <a:srgbClr val="FFC000"/>
      </a:accent2>
      <a:accent3>
        <a:srgbClr val="2C2C2C"/>
      </a:accent3>
      <a:accent4>
        <a:srgbClr val="CA8010"/>
      </a:accent4>
      <a:accent5>
        <a:srgbClr val="FF538E"/>
      </a:accent5>
      <a:accent6>
        <a:srgbClr val="E8442C"/>
      </a:accent6>
      <a:hlink>
        <a:srgbClr val="20A900"/>
      </a:hlink>
      <a:folHlink>
        <a:srgbClr val="34CF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INO" id="{5D764FAD-532C-6B40-9973-0CCA1FFDD462}" vid="{739A9309-5D88-FD4C-87B0-860117C2E36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etoa xmlns="0bbea9ea-da79-4a11-ae2d-83b461336197" xsi:nil="true"/>
    <Muut_x0020_t_x00e4_h_x00e4_n_x0020_liittyv_x00e4_t xmlns="0bbea9ea-da79-4a11-ae2d-83b461336197">
      <Url xsi:nil="true"/>
      <Description xsi:nil="true"/>
    </Muut_x0020_t_x00e4_h_x00e4_n_x0020_liittyv_x00e4_t>
    <Onko_x0020_valmis_x0020_versio xmlns="0bbea9ea-da79-4a11-ae2d-83b461336197">Kyllä</Onko_x0020_valmis_x0020_versio>
    <Muut_x0020_t_x00e4_h_x00e4_n_x0020_liittyv_x00e4_t_x0020_tiedostot xmlns="0bbea9ea-da79-4a11-ae2d-83b4613361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728330FF7D4148A74804A752C80EDF" ma:contentTypeVersion="16" ma:contentTypeDescription="Luo uusi asiakirja." ma:contentTypeScope="" ma:versionID="38ddca79ea310550b7b9fdc7dc8cf947">
  <xsd:schema xmlns:xsd="http://www.w3.org/2001/XMLSchema" xmlns:xs="http://www.w3.org/2001/XMLSchema" xmlns:p="http://schemas.microsoft.com/office/2006/metadata/properties" xmlns:ns2="0bbea9ea-da79-4a11-ae2d-83b461336197" xmlns:ns3="9e8ed02d-ba68-43e4-825e-1ff1e7a93704" targetNamespace="http://schemas.microsoft.com/office/2006/metadata/properties" ma:root="true" ma:fieldsID="be737d1a5b1748f2f57fc981dbbb39da" ns2:_="" ns3:_="">
    <xsd:import namespace="0bbea9ea-da79-4a11-ae2d-83b461336197"/>
    <xsd:import namespace="9e8ed02d-ba68-43e4-825e-1ff1e7a93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uut_x0020_t_x00e4_h_x00e4_n_x0020_liittyv_x00e4_t" minOccurs="0"/>
                <xsd:element ref="ns2:Muut_x0020_t_x00e4_h_x00e4_n_x0020_liittyv_x00e4_t_x0020_tiedostot" minOccurs="0"/>
                <xsd:element ref="ns2:Onko_x0020_valmis_x0020_versio" minOccurs="0"/>
                <xsd:element ref="ns2:Tietoa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ea9ea-da79-4a11-ae2d-83b461336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uut_x0020_t_x00e4_h_x00e4_n_x0020_liittyv_x00e4_t" ma:index="15" nillable="true" ma:displayName="Muut tähän liittyvät" ma:format="Hyperlink" ma:internalName="Muut_x0020_t_x00e4_h_x00e4_n_x0020_liittyv_x00e4_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uut_x0020_t_x00e4_h_x00e4_n_x0020_liittyv_x00e4_t_x0020_tiedostot" ma:index="16" nillable="true" ma:displayName="Tärkeää" ma:format="Dropdown" ma:indexed="true" ma:internalName="Muut_x0020_t_x00e4_h_x00e4_n_x0020_liittyv_x00e4_t_x0020_tiedostot">
      <xsd:simpleType>
        <xsd:restriction base="dms:Text">
          <xsd:maxLength value="255"/>
        </xsd:restriction>
      </xsd:simpleType>
    </xsd:element>
    <xsd:element name="Onko_x0020_valmis_x0020_versio" ma:index="17" nillable="true" ma:displayName="Onko valmis versio" ma:default="Kyllä" ma:internalName="Onko_x0020_valmis_x0020_versio">
      <xsd:simpleType>
        <xsd:restriction base="dms:Choice">
          <xsd:enumeration value="Kyllä"/>
          <xsd:enumeration value="Ei"/>
        </xsd:restriction>
      </xsd:simpleType>
    </xsd:element>
    <xsd:element name="Tietoa" ma:index="18" nillable="true" ma:displayName="Tietoa" ma:internalName="Tietoa">
      <xsd:simpleType>
        <xsd:restriction base="dms:Text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ed02d-ba68-43e4-825e-1ff1e7a93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00CAF-3A02-44C1-A1BC-2BEBD053A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FE3F1D-07F6-461E-BC51-9717192268CE}">
  <ds:schemaRefs>
    <ds:schemaRef ds:uri="0bbea9ea-da79-4a11-ae2d-83b461336197"/>
    <ds:schemaRef ds:uri="9e8ed02d-ba68-43e4-825e-1ff1e7a937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015A3A-083C-4163-9A66-C503A39F0757}">
  <ds:schemaRefs>
    <ds:schemaRef ds:uri="0bbea9ea-da79-4a11-ae2d-83b461336197"/>
    <ds:schemaRef ds:uri="9e8ed02d-ba68-43e4-825e-1ff1e7a937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312</Words>
  <Application>Microsoft Office PowerPoint</Application>
  <PresentationFormat>Laajakuva</PresentationFormat>
  <Paragraphs>50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Tahoma</vt:lpstr>
      <vt:lpstr>KEINO</vt:lpstr>
      <vt:lpstr>Ajankohtaisia nostoja </vt:lpstr>
      <vt:lpstr>Asialista</vt:lpstr>
      <vt:lpstr>Yhteistyö puhtaiden ajoneuvojen direktiivin toimeenpanoon liittyen</vt:lpstr>
      <vt:lpstr>Tietoa vähähiiliseen rakentamiseen liittyen</vt:lpstr>
      <vt:lpstr>Elintarvikkeiden vastuullisuuskriteereiden päivitys</vt:lpstr>
      <vt:lpstr>Hankintalinjaukset ja hankintojen kehittäminen</vt:lpstr>
      <vt:lpstr>Useita ympäristö-, vesi- ja ilmastoteeman valtionavustuksia haettavissa syksyllä</vt:lpstr>
      <vt:lpstr>Keinon uutiskirjeestä ajankohtaista tietoa</vt:lpstr>
      <vt:lpstr>Seuraava tapaaminen</vt:lpstr>
      <vt:lpstr>Kiitokset, ollaan yhteydessä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Presentaation pääotsikko etusivussa</dc:title>
  <dc:creator>Microsoft Office -käyttäjä</dc:creator>
  <cp:lastModifiedBy>Leskinen Riikka</cp:lastModifiedBy>
  <cp:revision>39</cp:revision>
  <cp:lastPrinted>2019-10-08T05:34:10Z</cp:lastPrinted>
  <dcterms:created xsi:type="dcterms:W3CDTF">2018-08-17T08:58:38Z</dcterms:created>
  <dcterms:modified xsi:type="dcterms:W3CDTF">2020-10-23T09:58:30Z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0x010100E6728330FF7D4148A74804A752C80EDF</vt:lpwstr>
  </property>
</Properties>
</file>