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30" r:id="rId5"/>
  </p:sldMasterIdLst>
  <p:notesMasterIdLst>
    <p:notesMasterId r:id="rId21"/>
  </p:notesMasterIdLst>
  <p:handoutMasterIdLst>
    <p:handoutMasterId r:id="rId22"/>
  </p:handoutMasterIdLst>
  <p:sldIdLst>
    <p:sldId id="339" r:id="rId6"/>
    <p:sldId id="273" r:id="rId7"/>
    <p:sldId id="340" r:id="rId8"/>
    <p:sldId id="341" r:id="rId9"/>
    <p:sldId id="270" r:id="rId10"/>
    <p:sldId id="271" r:id="rId11"/>
    <p:sldId id="342" r:id="rId12"/>
    <p:sldId id="343" r:id="rId13"/>
    <p:sldId id="344" r:id="rId14"/>
    <p:sldId id="269" r:id="rId15"/>
    <p:sldId id="268" r:id="rId16"/>
    <p:sldId id="345" r:id="rId17"/>
    <p:sldId id="274" r:id="rId18"/>
    <p:sldId id="267" r:id="rId19"/>
    <p:sldId id="34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3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po Anna" initials="SA" lastIdx="1" clrIdx="0">
    <p:extLst>
      <p:ext uri="{19B8F6BF-5375-455C-9EA6-DF929625EA0E}">
        <p15:presenceInfo xmlns:p15="http://schemas.microsoft.com/office/powerpoint/2012/main" userId="S-1-5-21-1957994488-813497703-725345543-6377" providerId="AD"/>
      </p:ext>
    </p:extLst>
  </p:cmAuthor>
  <p:cmAuthor id="2" name="Sampo Anna" initials="SA [2]" lastIdx="1" clrIdx="1">
    <p:extLst>
      <p:ext uri="{19B8F6BF-5375-455C-9EA6-DF929625EA0E}">
        <p15:presenceInfo xmlns:p15="http://schemas.microsoft.com/office/powerpoint/2012/main" userId="S::anna.sampo@valonia.fi::f822be62-a4bf-4016-a354-d275021919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466E"/>
    <a:srgbClr val="418F06"/>
    <a:srgbClr val="FC3E82"/>
    <a:srgbClr val="065225"/>
    <a:srgbClr val="6EB31D"/>
    <a:srgbClr val="015C39"/>
    <a:srgbClr val="005B38"/>
    <a:srgbClr val="26542D"/>
    <a:srgbClr val="590082"/>
    <a:srgbClr val="530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>
        <p:guide orient="horz" pos="2160"/>
        <p:guide pos="33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Blad1!$A$4:$A$6</c:f>
              <c:strCache>
                <c:ptCount val="3"/>
                <c:pt idx="0">
                  <c:v>Kvinnor</c:v>
                </c:pt>
                <c:pt idx="1">
                  <c:v>Män</c:v>
                </c:pt>
                <c:pt idx="2">
                  <c:v>Övriga</c:v>
                </c:pt>
              </c:strCache>
            </c:strRef>
          </c:cat>
          <c:val>
            <c:numRef>
              <c:f>Blad1!$E$4:$E$6</c:f>
              <c:numCache>
                <c:formatCode>0%</c:formatCode>
                <c:ptCount val="3"/>
                <c:pt idx="0">
                  <c:v>0.52884615384615385</c:v>
                </c:pt>
                <c:pt idx="1">
                  <c:v>0.44711538461538464</c:v>
                </c:pt>
                <c:pt idx="2">
                  <c:v>2.403846153846154E-2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F4-486B-B8DE-3DF4EECAB2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12459096"/>
        <c:axId val="512459752"/>
      </c:barChart>
      <c:catAx>
        <c:axId val="512459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2459752"/>
        <c:crosses val="autoZero"/>
        <c:auto val="1"/>
        <c:lblAlgn val="ctr"/>
        <c:lblOffset val="100"/>
        <c:noMultiLvlLbl val="0"/>
      </c:catAx>
      <c:valAx>
        <c:axId val="5124597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12459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3B-4D82-B812-A024F91ADE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3B-4D82-B812-A024F91ADE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3B-4D82-B812-A024F91ADE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3B-4D82-B812-A024F91ADED5}"/>
              </c:ext>
            </c:extLst>
          </c:dPt>
          <c:dLbls>
            <c:dLbl>
              <c:idx val="0"/>
              <c:layout>
                <c:manualLayout>
                  <c:x val="-0.14292463880824835"/>
                  <c:y val="1.83496944812329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3B031CD-A25B-409C-83C6-0836761D909E}" type="CATEGORYNAME">
                      <a:rPr lang="en-US" sz="1200" smtClean="0"/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[LUOKAN NIMI]</a:t>
                    </a:fld>
                    <a:r>
                      <a:rPr lang="en-US" sz="1200" baseline="0" dirty="0"/>
                      <a:t> </a:t>
                    </a:r>
                    <a:fld id="{17FBCC95-4088-4968-B339-55E79278F81E}" type="VALUE">
                      <a:rPr lang="en-US" sz="1200" baseline="0"/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[ARVO]</a:t>
                    </a:fld>
                    <a:endParaRPr lang="en-US" sz="1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346143906715681"/>
                      <c:h val="0.100763766175155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73B-4D82-B812-A024F91ADED5}"/>
                </c:ext>
              </c:extLst>
            </c:dLbl>
            <c:dLbl>
              <c:idx val="1"/>
              <c:layout>
                <c:manualLayout>
                  <c:x val="0.15279673031498917"/>
                  <c:y val="1.50357780983194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0B0E851-51EC-4010-B891-01268BF38DE7}" type="CATEGORYNAME">
                      <a:rPr lang="en-US" sz="1200" smtClean="0"/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[LUOKAN NIMI]</a:t>
                    </a:fld>
                    <a:r>
                      <a:rPr lang="en-US" sz="1200" baseline="0" dirty="0"/>
                      <a:t> </a:t>
                    </a:r>
                    <a:fld id="{5F0E0CDD-8A86-4A5A-8CB9-C301686B2FCC}" type="VALUE">
                      <a:rPr lang="en-US" sz="1200" baseline="0"/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[ARVO]</a:t>
                    </a:fld>
                    <a:endParaRPr lang="en-US" sz="1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81307874004339"/>
                      <c:h val="0.122597813348876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73B-4D82-B812-A024F91ADED5}"/>
                </c:ext>
              </c:extLst>
            </c:dLbl>
            <c:dLbl>
              <c:idx val="2"/>
              <c:layout>
                <c:manualLayout>
                  <c:x val="-8.6308377083397322E-2"/>
                  <c:y val="-3.0683431161348276E-2"/>
                </c:manualLayout>
              </c:layout>
              <c:tx>
                <c:rich>
                  <a:bodyPr/>
                  <a:lstStyle/>
                  <a:p>
                    <a:fld id="{CD185D4C-47B9-4352-9C99-12CC5F435143}" type="CATEGORYNAME">
                      <a:rPr lang="en-US" smtClean="0"/>
                      <a:pPr/>
                      <a:t>[LUOKAN NIMI]</a:t>
                    </a:fld>
                    <a:r>
                      <a:rPr lang="en-US" baseline="0"/>
                      <a:t> </a:t>
                    </a:r>
                    <a:fld id="{6FE06F78-20DD-47E9-94DF-C65EBE84574A}" type="VALUE">
                      <a:rPr lang="en-US" baseline="0"/>
                      <a:pPr/>
                      <a:t>[ARVO]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22525629539982"/>
                      <c:h val="9.957243960317377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73B-4D82-B812-A024F91ADED5}"/>
                </c:ext>
              </c:extLst>
            </c:dLbl>
            <c:dLbl>
              <c:idx val="3"/>
              <c:layout>
                <c:manualLayout>
                  <c:x val="8.1784391106302132E-2"/>
                  <c:y val="-2.5520439445307283E-2"/>
                </c:manualLayout>
              </c:layout>
              <c:tx>
                <c:rich>
                  <a:bodyPr/>
                  <a:lstStyle/>
                  <a:p>
                    <a:fld id="{DD828F6E-4D15-4990-8DDF-A84B5FD8F0BA}" type="CATEGORYNAME">
                      <a:rPr lang="en-US" smtClean="0"/>
                      <a:pPr/>
                      <a:t>[LUOKAN NIMI]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87EAC271-46DB-428F-901D-00A689F95F54}" type="VALUE">
                      <a:rPr lang="en-US" baseline="0"/>
                      <a:pPr/>
                      <a:t>[ARVO]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73B-4D82-B812-A024F91AD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Standardrapport!$A$1053:$A$1056</c:f>
              <c:strCache>
                <c:ptCount val="4"/>
                <c:pt idx="0">
                  <c:v>Flicka/Kvinna</c:v>
                </c:pt>
                <c:pt idx="1">
                  <c:v>Pojke/Man</c:v>
                </c:pt>
                <c:pt idx="2">
                  <c:v>Annat</c:v>
                </c:pt>
                <c:pt idx="3">
                  <c:v>Vill ej ange</c:v>
                </c:pt>
              </c:strCache>
            </c:strRef>
          </c:cat>
          <c:val>
            <c:numRef>
              <c:f>Standardrapport!$C$1053:$C$1056</c:f>
              <c:numCache>
                <c:formatCode>0%</c:formatCode>
                <c:ptCount val="4"/>
                <c:pt idx="0">
                  <c:v>0.52293577981651373</c:v>
                </c:pt>
                <c:pt idx="1">
                  <c:v>0.44724770642201833</c:v>
                </c:pt>
                <c:pt idx="2">
                  <c:v>9.1743119266055051E-3</c:v>
                </c:pt>
                <c:pt idx="3">
                  <c:v>2.0642201834862386E-2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3B-4D82-B812-A024F91ADED5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FB0CEC2-D695-4F1A-93BF-880040BE02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443B009-0E17-4921-9416-4FB7D6D702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B6DA6-7A5A-4F6D-B188-7C8356DF61CE}" type="datetimeFigureOut">
              <a:rPr lang="fi-FI" smtClean="0"/>
              <a:t>23.4.2020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F334BCA-F413-4CA6-AE02-6E9EBDFBA0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7BD114-EA77-40ED-A6BC-AA4DF87474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411A9-97D6-40AC-AC17-0A45F8CAB1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4786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FA010-D16B-4DBE-A09C-957B410E51DC}" type="datetimeFigureOut">
              <a:rPr lang="fi-FI" smtClean="0"/>
              <a:t>23.4.2020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3D48E-29D7-4738-B925-87CA3051C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775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Riktade utskick till</a:t>
            </a:r>
            <a:r>
              <a:rPr lang="sv-SE" baseline="0" dirty="0"/>
              <a:t> Förvaltningar, politiker, Umeå, Cykelfrämjandet </a:t>
            </a:r>
            <a:r>
              <a:rPr lang="sv-SE" baseline="0" dirty="0" err="1"/>
              <a:t>mfl</a:t>
            </a:r>
            <a:r>
              <a:rPr lang="sv-SE" baseline="0" dirty="0"/>
              <a:t>.</a:t>
            </a:r>
          </a:p>
          <a:p>
            <a:r>
              <a:rPr lang="sv-SE" baseline="0" dirty="0"/>
              <a:t>Riktade annonser på FB unga och äldre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0C95A-3171-41B5-ACC1-3DA6C39A40B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09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7BDD-6E8F-42D5-A2E1-32C0CE80FFE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30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Valonian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42DC797-DC44-4288-96FE-21ADB7CC2A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44275" r="896" b="15266"/>
          <a:stretch/>
        </p:blipFill>
        <p:spPr>
          <a:xfrm>
            <a:off x="0" y="1"/>
            <a:ext cx="12192000" cy="5322498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8AB754E-66B9-4F88-A457-7C20C89DD1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2672231"/>
            <a:ext cx="10512424" cy="948786"/>
          </a:xfrm>
        </p:spPr>
        <p:txBody>
          <a:bodyPr anchor="b">
            <a:noAutofit/>
          </a:bodyPr>
          <a:lstStyle>
            <a:lvl1pPr marL="0" indent="0" algn="ctr">
              <a:buNone/>
              <a:defRPr sz="8000" b="0" i="0" u="none">
                <a:solidFill>
                  <a:schemeClr val="tx1"/>
                </a:solidFill>
                <a:latin typeface="Bebas Kai" panose="04050603020B02020204" pitchFamily="8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F7F55AB5-3DFB-4219-9B37-05AC647D67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1493" y="5572664"/>
            <a:ext cx="3189013" cy="89631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AAEE9A54-70E2-4076-A8F6-0F04AF0030A9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523999" y="37918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(Alaotsikko)</a:t>
            </a:r>
          </a:p>
          <a:p>
            <a:r>
              <a:rPr lang="fi-FI"/>
              <a:t>Etunimi Sukunimi</a:t>
            </a:r>
          </a:p>
          <a:p>
            <a:r>
              <a:rPr lang="fi-FI"/>
              <a:t>Päivämäärä</a:t>
            </a:r>
            <a:endParaRPr lang="en-US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7EC090DE-3430-4F7B-A21B-3B8BD2AEA4EB}"/>
              </a:ext>
            </a:extLst>
          </p:cNvPr>
          <p:cNvCxnSpPr/>
          <p:nvPr userDrawn="1"/>
        </p:nvCxnSpPr>
        <p:spPr>
          <a:xfrm>
            <a:off x="1523999" y="3591560"/>
            <a:ext cx="9144000" cy="0"/>
          </a:xfrm>
          <a:prstGeom prst="line">
            <a:avLst/>
          </a:prstGeom>
          <a:ln w="76200">
            <a:solidFill>
              <a:srgbClr val="D24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98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524EB5B0-CADA-4B33-AC29-C408F2EA0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624" r="63510" b="29939"/>
          <a:stretch/>
        </p:blipFill>
        <p:spPr>
          <a:xfrm>
            <a:off x="8247307" y="-1"/>
            <a:ext cx="3944693" cy="6858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9972" y="909943"/>
            <a:ext cx="4927938" cy="2930234"/>
          </a:xfrm>
          <a:noFill/>
        </p:spPr>
        <p:txBody>
          <a:bodyPr bIns="288000" anchor="b" anchorCtr="0">
            <a:normAutofit/>
          </a:bodyPr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6600">
                <a:solidFill>
                  <a:schemeClr val="tx1"/>
                </a:solidFill>
                <a:latin typeface="Bebas Kai" panose="04050603020B02020204" pitchFamily="82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6373" y="3950410"/>
            <a:ext cx="4824654" cy="1559709"/>
          </a:xfrm>
        </p:spPr>
        <p:txBody>
          <a:bodyPr tIns="0" rIns="3600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Etunimi Sukunimi</a:t>
            </a:r>
          </a:p>
          <a:p>
            <a:r>
              <a:rPr lang="fi-FI"/>
              <a:t>Titteli</a:t>
            </a:r>
          </a:p>
          <a:p>
            <a:r>
              <a:rPr lang="fi-FI"/>
              <a:t>etunimi.sukunimi@valonia.fi</a:t>
            </a:r>
          </a:p>
          <a:p>
            <a:r>
              <a:rPr lang="fi-FI"/>
              <a:t>040 123 4567</a:t>
            </a:r>
          </a:p>
          <a:p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38088E83-5118-4D4B-9E4A-67CBE6C35887}"/>
              </a:ext>
            </a:extLst>
          </p:cNvPr>
          <p:cNvGrpSpPr/>
          <p:nvPr userDrawn="1"/>
        </p:nvGrpSpPr>
        <p:grpSpPr>
          <a:xfrm>
            <a:off x="8888629" y="4122367"/>
            <a:ext cx="4857089" cy="2318006"/>
            <a:chOff x="427409" y="4373363"/>
            <a:chExt cx="4857089" cy="2318006"/>
          </a:xfrm>
        </p:grpSpPr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B0FB3B4E-27A9-45AF-8A77-D682CF299B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409" y="5332327"/>
              <a:ext cx="428788" cy="428788"/>
            </a:xfrm>
            <a:prstGeom prst="rect">
              <a:avLst/>
            </a:prstGeom>
          </p:spPr>
        </p:pic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78A23562-34EE-4F72-99AE-029AA25A9B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2093" y="6059151"/>
              <a:ext cx="455711" cy="455711"/>
            </a:xfrm>
            <a:prstGeom prst="rect">
              <a:avLst/>
            </a:pr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1B9FE457-EE5E-4BA9-8706-66C8AF055E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9016" y="4605503"/>
              <a:ext cx="428788" cy="428788"/>
            </a:xfrm>
            <a:prstGeom prst="rect">
              <a:avLst/>
            </a:prstGeom>
          </p:spPr>
        </p:pic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838664C1-AE27-4ECA-9D5D-F9D5129BEE0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87804" y="4373363"/>
              <a:ext cx="4396694" cy="2318006"/>
            </a:xfrm>
            <a:prstGeom prst="rect">
              <a:avLst/>
            </a:prstGeom>
          </p:spPr>
          <p:txBody>
            <a:bodyPr vert="horz" lIns="91440" tIns="0" rIns="36000" bIns="0" rtlCol="0">
              <a:noAutofit/>
            </a:bodyPr>
            <a:lstStyle>
              <a:lvl1pPr marL="0" indent="0" algn="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b="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200000"/>
                </a:lnSpc>
              </a:pPr>
              <a:r>
                <a:rPr lang="fi-FI" sz="2400">
                  <a:latin typeface="+mn-lt"/>
                </a:rPr>
                <a:t>@</a:t>
              </a:r>
              <a:r>
                <a:rPr lang="fi-FI" sz="2400" err="1">
                  <a:latin typeface="+mn-lt"/>
                </a:rPr>
                <a:t>valonia_keskus</a:t>
              </a:r>
              <a:endParaRPr lang="fi-FI" sz="2400">
                <a:latin typeface="+mn-lt"/>
              </a:endParaRPr>
            </a:p>
            <a:p>
              <a:pPr algn="l">
                <a:lnSpc>
                  <a:spcPct val="200000"/>
                </a:lnSpc>
              </a:pPr>
              <a:r>
                <a:rPr lang="fi-FI" sz="2400">
                  <a:latin typeface="+mn-lt"/>
                </a:rPr>
                <a:t>@valonia.fi</a:t>
              </a:r>
            </a:p>
            <a:p>
              <a:pPr algn="l">
                <a:lnSpc>
                  <a:spcPct val="200000"/>
                </a:lnSpc>
              </a:pPr>
              <a:r>
                <a:rPr lang="fi-FI" sz="2400">
                  <a:latin typeface="+mn-lt"/>
                </a:rPr>
                <a:t>@</a:t>
              </a:r>
              <a:r>
                <a:rPr lang="fi-FI" sz="2400" err="1">
                  <a:latin typeface="+mn-lt"/>
                </a:rPr>
                <a:t>valoniakeskus</a:t>
              </a:r>
              <a:endParaRPr lang="fi-FI" sz="2400">
                <a:latin typeface="+mn-lt"/>
              </a:endParaRPr>
            </a:p>
          </p:txBody>
        </p:sp>
      </p:grpSp>
      <p:sp>
        <p:nvSpPr>
          <p:cNvPr id="20" name="Subtitle 2">
            <a:extLst>
              <a:ext uri="{FF2B5EF4-FFF2-40B4-BE49-F238E27FC236}">
                <a16:creationId xmlns:a16="http://schemas.microsoft.com/office/drawing/2014/main" id="{23F27F4A-3FA3-42AF-B2CF-4D8EA3A29200}"/>
              </a:ext>
            </a:extLst>
          </p:cNvPr>
          <p:cNvSpPr txBox="1">
            <a:spLocks/>
          </p:cNvSpPr>
          <p:nvPr userDrawn="1"/>
        </p:nvSpPr>
        <p:spPr>
          <a:xfrm>
            <a:off x="8720886" y="2313153"/>
            <a:ext cx="4396694" cy="945732"/>
          </a:xfrm>
          <a:prstGeom prst="rect">
            <a:avLst/>
          </a:prstGeom>
        </p:spPr>
        <p:txBody>
          <a:bodyPr vert="horz" lIns="91440" tIns="0" rIns="36000" bIns="0" rtlCol="0">
            <a:normAutofit fontScale="40000" lnSpcReduction="2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8400">
                <a:solidFill>
                  <a:schemeClr val="tx1"/>
                </a:solidFill>
                <a:latin typeface="Bebas Kai" panose="04050603020B02020204" pitchFamily="82" charset="0"/>
              </a:rPr>
              <a:t>TILAA VALONIAN </a:t>
            </a:r>
          </a:p>
          <a:p>
            <a:pPr algn="l"/>
            <a:r>
              <a:rPr lang="fi-FI" sz="8400">
                <a:solidFill>
                  <a:schemeClr val="tx1"/>
                </a:solidFill>
                <a:latin typeface="Bebas Kai" panose="04050603020B02020204" pitchFamily="82" charset="0"/>
              </a:rPr>
              <a:t>UUTISKIRJE</a:t>
            </a:r>
          </a:p>
          <a:p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27700B0-3BC6-44E7-99E3-28E1929D5D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20886" y="540662"/>
            <a:ext cx="3194581" cy="89619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F00B8708-BEB1-43A8-BE20-7A5B06483CC8}"/>
              </a:ext>
            </a:extLst>
          </p:cNvPr>
          <p:cNvSpPr/>
          <p:nvPr userDrawn="1"/>
        </p:nvSpPr>
        <p:spPr>
          <a:xfrm>
            <a:off x="8720886" y="3089741"/>
            <a:ext cx="2596288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fi-FI" sz="2400" b="0">
                <a:latin typeface="+mn-lt"/>
              </a:rPr>
              <a:t>valonia.fi/uutiskirje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4BE8A0B8-B383-4B13-A1BD-BF346E1D9886}"/>
              </a:ext>
            </a:extLst>
          </p:cNvPr>
          <p:cNvCxnSpPr>
            <a:cxnSpLocks/>
          </p:cNvCxnSpPr>
          <p:nvPr userDrawn="1"/>
        </p:nvCxnSpPr>
        <p:spPr>
          <a:xfrm>
            <a:off x="-168965" y="3700331"/>
            <a:ext cx="5959992" cy="0"/>
          </a:xfrm>
          <a:prstGeom prst="line">
            <a:avLst/>
          </a:prstGeom>
          <a:ln w="57150">
            <a:solidFill>
              <a:srgbClr val="D24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99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280576" y="164638"/>
            <a:ext cx="732565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C12CE7-942A-43ED-8A7A-390DBA2AC5E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626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189" indent="-457189">
              <a:buClr>
                <a:schemeClr val="accent4"/>
              </a:buClr>
              <a:buFont typeface="Arial" panose="020B0604020202020204" pitchFamily="34" charset="0"/>
              <a:buChar char="●"/>
              <a:defRPr sz="2667"/>
            </a:lvl1pPr>
            <a:lvl2pPr>
              <a:buClr>
                <a:schemeClr val="accent4"/>
              </a:buClr>
              <a:defRPr sz="2400"/>
            </a:lvl2pPr>
            <a:lvl3pPr marL="1523962" indent="-304792">
              <a:buClr>
                <a:schemeClr val="accent4"/>
              </a:buClr>
              <a:buFont typeface="Arial" panose="020B0604020202020204" pitchFamily="34" charset="0"/>
              <a:buChar char="●"/>
              <a:defRPr sz="2133"/>
            </a:lvl3pPr>
            <a:lvl4pPr>
              <a:buClr>
                <a:schemeClr val="accent4"/>
              </a:buClr>
              <a:defRPr sz="1867"/>
            </a:lvl4pPr>
            <a:lvl5pPr marL="2743131" indent="-304792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C12CE7-942A-43ED-8A7A-390DBA2AC5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156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9386" y="890387"/>
            <a:ext cx="10535233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47576" y="2304607"/>
            <a:ext cx="4794944" cy="3561260"/>
          </a:xfrm>
        </p:spPr>
        <p:txBody>
          <a:bodyPr/>
          <a:lstStyle>
            <a:lvl1pPr marL="457189" indent="-457189">
              <a:buClr>
                <a:schemeClr val="accent4"/>
              </a:buClr>
              <a:buFont typeface="Arial" panose="020B0604020202020204" pitchFamily="34" charset="0"/>
              <a:buChar char="●"/>
              <a:defRPr sz="2667"/>
            </a:lvl1pPr>
            <a:lvl2pPr>
              <a:defRPr sz="2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6053" y="2314152"/>
            <a:ext cx="5006347" cy="3561259"/>
          </a:xfrm>
        </p:spPr>
        <p:txBody>
          <a:bodyPr/>
          <a:lstStyle>
            <a:lvl1pPr marL="457189" indent="-457189">
              <a:buClr>
                <a:schemeClr val="accent4"/>
              </a:buClr>
              <a:buFont typeface="Arial" panose="020B0604020202020204" pitchFamily="34" charset="0"/>
              <a:buChar char="●"/>
              <a:defRPr sz="2667"/>
            </a:lvl1pPr>
            <a:lvl2pPr>
              <a:defRPr sz="2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0224459" y="356659"/>
            <a:ext cx="1440160" cy="365125"/>
          </a:xfrm>
        </p:spPr>
        <p:txBody>
          <a:bodyPr/>
          <a:lstStyle/>
          <a:p>
            <a:fld id="{6BC12CE7-942A-43ED-8A7A-390DBA2AC5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6871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198368" cy="639763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198368" cy="3750403"/>
          </a:xfrm>
        </p:spPr>
        <p:txBody>
          <a:bodyPr/>
          <a:lstStyle>
            <a:lvl1pPr marL="457189" indent="-457189">
              <a:buClr>
                <a:schemeClr val="accent4"/>
              </a:buClr>
              <a:buFont typeface="Arial" panose="020B0604020202020204" pitchFamily="34" charset="0"/>
              <a:buChar char="●"/>
              <a:defRPr sz="2667">
                <a:solidFill>
                  <a:schemeClr val="tx1"/>
                </a:solidFill>
              </a:defRPr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750403"/>
          </a:xfrm>
        </p:spPr>
        <p:txBody>
          <a:bodyPr/>
          <a:lstStyle>
            <a:lvl1pPr marL="457189" indent="-457189">
              <a:buClr>
                <a:schemeClr val="accent4"/>
              </a:buClr>
              <a:buFont typeface="Arial" panose="020B0604020202020204" pitchFamily="34" charset="0"/>
              <a:buChar char="●"/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C12CE7-942A-43ED-8A7A-390DBA2AC5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270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C12CE7-942A-43ED-8A7A-390DBA2AC5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9815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C12CE7-942A-43ED-8A7A-390DBA2AC5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0492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581128"/>
            <a:ext cx="7315200" cy="566739"/>
          </a:xfrm>
        </p:spPr>
        <p:txBody>
          <a:bodyPr anchor="b">
            <a:noAutofit/>
          </a:bodyPr>
          <a:lstStyle>
            <a:lvl1pPr algn="l">
              <a:defRPr sz="2933" b="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548681"/>
            <a:ext cx="7315200" cy="3986873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15719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C12CE7-942A-43ED-8A7A-390DBA2AC5E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416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omatlog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42DC797-DC44-4288-96FE-21ADB7CC2A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44275" r="896" b="15266"/>
          <a:stretch/>
        </p:blipFill>
        <p:spPr>
          <a:xfrm>
            <a:off x="0" y="1"/>
            <a:ext cx="12192000" cy="5322498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8AB754E-66B9-4F88-A457-7C20C89DD1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2672231"/>
            <a:ext cx="10512424" cy="948786"/>
          </a:xfrm>
        </p:spPr>
        <p:txBody>
          <a:bodyPr anchor="b">
            <a:noAutofit/>
          </a:bodyPr>
          <a:lstStyle>
            <a:lvl1pPr marL="0" indent="0" algn="ctr">
              <a:buNone/>
              <a:defRPr sz="8000" b="0" i="0" u="none">
                <a:solidFill>
                  <a:schemeClr val="tx1"/>
                </a:solidFill>
                <a:latin typeface="Bebas Kai" panose="04050603020B02020204" pitchFamily="8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AEE9A54-70E2-4076-A8F6-0F04AF0030A9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523999" y="37918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(Alaotsikko)</a:t>
            </a:r>
          </a:p>
          <a:p>
            <a:r>
              <a:rPr lang="fi-FI"/>
              <a:t>Etunimi Sukunimi</a:t>
            </a:r>
          </a:p>
          <a:p>
            <a:r>
              <a:rPr lang="fi-FI"/>
              <a:t>Päivämäärä</a:t>
            </a:r>
            <a:endParaRPr lang="en-US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7EC090DE-3430-4F7B-A21B-3B8BD2AEA4EB}"/>
              </a:ext>
            </a:extLst>
          </p:cNvPr>
          <p:cNvCxnSpPr/>
          <p:nvPr userDrawn="1"/>
        </p:nvCxnSpPr>
        <p:spPr>
          <a:xfrm>
            <a:off x="1523999" y="3591560"/>
            <a:ext cx="9144000" cy="0"/>
          </a:xfrm>
          <a:prstGeom prst="line">
            <a:avLst/>
          </a:prstGeom>
          <a:ln w="76200">
            <a:solidFill>
              <a:srgbClr val="D24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17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2_perinte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99705970-10DF-4099-B2ED-FAA666D09C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8" t="12781" r="-224" b="38507"/>
          <a:stretch/>
        </p:blipFill>
        <p:spPr>
          <a:xfrm>
            <a:off x="0" y="0"/>
            <a:ext cx="121599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BA1A7A2-21D0-4E07-819E-3BF6CBF79D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0706" y="307989"/>
            <a:ext cx="9713402" cy="1001857"/>
          </a:xfrm>
          <a:noFill/>
        </p:spPr>
        <p:txBody>
          <a:bodyPr tIns="180000" bIns="0">
            <a:normAutofit/>
          </a:bodyPr>
          <a:lstStyle>
            <a:lvl1pPr>
              <a:defRPr sz="4800" b="0">
                <a:solidFill>
                  <a:schemeClr val="tx1"/>
                </a:solidFill>
                <a:latin typeface="Bebas Kai" panose="04050603020B02020204" pitchFamily="82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DIAN OTSIKKO (KÄYTÄ ISOJA KIRJAIMIA)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81AD4F9-303A-4795-A3BD-49F256B62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1986" y="1561383"/>
            <a:ext cx="9710225" cy="4868408"/>
          </a:xfrm>
        </p:spPr>
        <p:txBody>
          <a:bodyPr/>
          <a:lstStyle>
            <a:lvl1pPr marL="228600" indent="-228600">
              <a:buClr>
                <a:srgbClr val="D2466E"/>
              </a:buClr>
              <a:buFont typeface="Arial" panose="020B0604020202020204" pitchFamily="34" charset="0"/>
              <a:buChar char="•"/>
              <a:defRPr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>
              <a:buClr>
                <a:srgbClr val="D2466E"/>
              </a:buClr>
              <a:buFont typeface="Arial" panose="020B0604020202020204" pitchFamily="34" charset="0"/>
              <a:buChar char="•"/>
              <a:defRPr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2466E"/>
              </a:buClr>
              <a:buFont typeface="Arial" panose="020B0604020202020204" pitchFamily="34" charset="0"/>
              <a:buChar char="•"/>
              <a:defRPr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2466E"/>
              </a:buClr>
              <a:buFont typeface="Arial" panose="020B0604020202020204" pitchFamily="34" charset="0"/>
              <a:buChar char="•"/>
              <a:defRPr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>
              <a:buClr>
                <a:srgbClr val="D2466E"/>
              </a:buClr>
              <a:buFont typeface="Arial" panose="020B0604020202020204" pitchFamily="34" charset="0"/>
              <a:buNone/>
              <a:defRPr sz="5400" b="1">
                <a:latin typeface="Arial Nova Cond" panose="020B0506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endParaRPr lang="fi-FI"/>
          </a:p>
          <a:p>
            <a:pPr lvl="4"/>
            <a:endParaRPr lang="fi-FI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95A123E3-5CE7-47AE-9BF8-616D8D216342}"/>
              </a:ext>
            </a:extLst>
          </p:cNvPr>
          <p:cNvCxnSpPr>
            <a:cxnSpLocks/>
          </p:cNvCxnSpPr>
          <p:nvPr userDrawn="1"/>
        </p:nvCxnSpPr>
        <p:spPr>
          <a:xfrm>
            <a:off x="1641986" y="1288026"/>
            <a:ext cx="10550014" cy="0"/>
          </a:xfrm>
          <a:prstGeom prst="line">
            <a:avLst/>
          </a:prstGeom>
          <a:ln w="76200">
            <a:solidFill>
              <a:srgbClr val="D24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>
            <a:extLst>
              <a:ext uri="{FF2B5EF4-FFF2-40B4-BE49-F238E27FC236}">
                <a16:creationId xmlns:a16="http://schemas.microsoft.com/office/drawing/2014/main" id="{D9A3C4EA-FFC2-45CE-9209-70FF7F3DDC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9065" y="6429791"/>
            <a:ext cx="1213209" cy="33530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7D67923-A270-48A4-AC0C-129B10C589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r="79291"/>
          <a:stretch/>
        </p:blipFill>
        <p:spPr>
          <a:xfrm>
            <a:off x="-193813" y="0"/>
            <a:ext cx="1409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6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21A9745-E59A-4457-A04D-06F106B07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87" t="790" r="11646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8AB754E-66B9-4F88-A457-7C20C89DD1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73044" y="2544173"/>
            <a:ext cx="7810894" cy="948786"/>
          </a:xfrm>
        </p:spPr>
        <p:txBody>
          <a:bodyPr anchor="b">
            <a:noAutofit/>
          </a:bodyPr>
          <a:lstStyle>
            <a:lvl1pPr marL="0" indent="0" algn="l">
              <a:buNone/>
              <a:defRPr sz="6600" b="0" i="0" u="none">
                <a:solidFill>
                  <a:schemeClr val="tx1"/>
                </a:solidFill>
                <a:latin typeface="Bebas Neue" panose="020B0606020202050201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VÄLIOTSIKKO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78C05A3-CCAF-48A3-8BD5-BC948B0EB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6346" y="5551577"/>
            <a:ext cx="3194581" cy="896190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A6BEB3-8995-48B3-874D-2447ECC06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3325" y="3762255"/>
            <a:ext cx="7810500" cy="1027113"/>
          </a:xfrm>
        </p:spPr>
        <p:txBody>
          <a:bodyPr/>
          <a:lstStyle>
            <a:lvl1pPr marL="0" indent="0">
              <a:buNone/>
              <a:defRPr>
                <a:latin typeface="Bebas Kai" panose="04050603020B02020204" pitchFamily="82" charset="0"/>
              </a:defRPr>
            </a:lvl1pPr>
          </a:lstStyle>
          <a:p>
            <a:pPr lvl="0"/>
            <a:r>
              <a:rPr lang="fi-FI"/>
              <a:t>Väliotsikon alaotsikko jos tarpeen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C1255F71-59FD-4D8C-B73E-DC4B10E9978F}"/>
              </a:ext>
            </a:extLst>
          </p:cNvPr>
          <p:cNvCxnSpPr/>
          <p:nvPr userDrawn="1"/>
        </p:nvCxnSpPr>
        <p:spPr>
          <a:xfrm>
            <a:off x="2579298" y="3570596"/>
            <a:ext cx="9612701" cy="0"/>
          </a:xfrm>
          <a:prstGeom prst="line">
            <a:avLst/>
          </a:prstGeom>
          <a:ln w="57150">
            <a:solidFill>
              <a:srgbClr val="D24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44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48BA5922-C0B7-48D2-904E-BFC4D316B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6" r="40488" b="2702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40595C95-09FA-4059-834E-364C06E60D09}"/>
              </a:ext>
            </a:extLst>
          </p:cNvPr>
          <p:cNvCxnSpPr>
            <a:cxnSpLocks/>
          </p:cNvCxnSpPr>
          <p:nvPr userDrawn="1"/>
        </p:nvCxnSpPr>
        <p:spPr>
          <a:xfrm>
            <a:off x="5978105" y="854015"/>
            <a:ext cx="0" cy="5079425"/>
          </a:xfrm>
          <a:prstGeom prst="line">
            <a:avLst/>
          </a:prstGeom>
          <a:ln w="57150">
            <a:solidFill>
              <a:srgbClr val="D24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6CF9F4DB-D102-405B-8EDA-3937BFABE0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7883" y="6092964"/>
            <a:ext cx="1860444" cy="514193"/>
          </a:xfrm>
          <a:prstGeom prst="rect">
            <a:avLst/>
          </a:prstGeom>
        </p:spPr>
      </p:pic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BDA22065-E938-4038-B8BF-2BDC17220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8263" y="715992"/>
            <a:ext cx="5170487" cy="9826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rgbClr val="D2466E"/>
                </a:solidFill>
                <a:latin typeface="Bebas Kai" panose="04050603020B02020204" pitchFamily="82" charset="0"/>
              </a:defRPr>
            </a:lvl1pPr>
            <a:lvl2pPr>
              <a:defRPr>
                <a:solidFill>
                  <a:srgbClr val="D2466E"/>
                </a:solidFill>
                <a:latin typeface="Bebas Kai" panose="04050603020B02020204" pitchFamily="82" charset="0"/>
              </a:defRPr>
            </a:lvl2pPr>
            <a:lvl3pPr>
              <a:defRPr>
                <a:solidFill>
                  <a:srgbClr val="D2466E"/>
                </a:solidFill>
                <a:latin typeface="Bebas Kai" panose="04050603020B02020204" pitchFamily="82" charset="0"/>
              </a:defRPr>
            </a:lvl3pPr>
            <a:lvl4pPr>
              <a:defRPr>
                <a:solidFill>
                  <a:srgbClr val="D2466E"/>
                </a:solidFill>
                <a:latin typeface="Bebas Kai" panose="04050603020B02020204" pitchFamily="82" charset="0"/>
              </a:defRPr>
            </a:lvl4pPr>
            <a:lvl5pPr>
              <a:defRPr>
                <a:solidFill>
                  <a:srgbClr val="D2466E"/>
                </a:solidFill>
                <a:latin typeface="Bebas Kai" panose="04050603020B02020204" pitchFamily="82" charset="0"/>
              </a:defRPr>
            </a:lvl5pPr>
          </a:lstStyle>
          <a:p>
            <a:pPr lvl="0"/>
            <a:r>
              <a:rPr lang="fi-FI"/>
              <a:t>Otsikko 2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9D4147DB-1937-41A2-977C-3217A1602E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50" y="715963"/>
            <a:ext cx="4902200" cy="966188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5400">
                <a:solidFill>
                  <a:srgbClr val="D2466E"/>
                </a:solidFill>
                <a:latin typeface="Bebas Kai" panose="04050603020B02020204" pitchFamily="82" charset="0"/>
              </a:defRPr>
            </a:lvl1pPr>
            <a:lvl2pPr>
              <a:defRPr>
                <a:solidFill>
                  <a:srgbClr val="D2466E"/>
                </a:solidFill>
                <a:latin typeface="Bebas Kai" panose="04050603020B02020204" pitchFamily="82" charset="0"/>
              </a:defRPr>
            </a:lvl2pPr>
            <a:lvl4pPr marL="1371600" indent="0">
              <a:buNone/>
              <a:defRPr/>
            </a:lvl4pPr>
          </a:lstStyle>
          <a:p>
            <a:pPr lvl="0"/>
            <a:r>
              <a:rPr lang="fi-FI"/>
              <a:t>Otsikko 1</a:t>
            </a:r>
          </a:p>
        </p:txBody>
      </p:sp>
      <p:sp>
        <p:nvSpPr>
          <p:cNvPr id="25" name="Sisällön paikkamerkki 24">
            <a:extLst>
              <a:ext uri="{FF2B5EF4-FFF2-40B4-BE49-F238E27FC236}">
                <a16:creationId xmlns:a16="http://schemas.microsoft.com/office/drawing/2014/main" id="{EBE8ADEF-153E-433F-8C26-63621F12637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3250" y="1966278"/>
            <a:ext cx="4902200" cy="3967162"/>
          </a:xfrm>
        </p:spPr>
        <p:txBody>
          <a:bodyPr/>
          <a:lstStyle>
            <a:lvl1pPr marL="0" indent="0" algn="r">
              <a:buNone/>
              <a:defRPr>
                <a:latin typeface="Bebas Kai" panose="04050603020B02020204" pitchFamily="82" charset="0"/>
              </a:defRPr>
            </a:lvl1pPr>
            <a:lvl2pPr marL="457200" indent="0">
              <a:buNone/>
              <a:defRPr>
                <a:latin typeface="Bebas Kai" panose="04050603020B02020204" pitchFamily="82" charset="0"/>
              </a:defRPr>
            </a:lvl2pPr>
            <a:lvl3pPr marL="914400" indent="0">
              <a:buNone/>
              <a:defRPr>
                <a:latin typeface="Bebas Kai" panose="04050603020B02020204" pitchFamily="82" charset="0"/>
              </a:defRPr>
            </a:lvl3pPr>
            <a:lvl4pPr marL="1371600" indent="0">
              <a:buNone/>
              <a:defRPr>
                <a:latin typeface="Bebas Kai" panose="04050603020B02020204" pitchFamily="82" charset="0"/>
              </a:defRPr>
            </a:lvl4pPr>
            <a:lvl5pPr marL="1828800" indent="0">
              <a:buNone/>
              <a:defRPr>
                <a:latin typeface="Bebas Kai" panose="04050603020B02020204" pitchFamily="8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6">
            <a:extLst>
              <a:ext uri="{FF2B5EF4-FFF2-40B4-BE49-F238E27FC236}">
                <a16:creationId xmlns:a16="http://schemas.microsoft.com/office/drawing/2014/main" id="{72D76C41-2299-4A6F-BABB-B6A7488BDF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8263" y="1966913"/>
            <a:ext cx="5170487" cy="3967162"/>
          </a:xfrm>
        </p:spPr>
        <p:txBody>
          <a:bodyPr/>
          <a:lstStyle>
            <a:lvl1pPr marL="0" indent="0">
              <a:buNone/>
              <a:defRPr>
                <a:latin typeface="Bebas Kai" panose="04050603020B02020204" pitchFamily="8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0631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+tekstilaatikko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48BA5922-C0B7-48D2-904E-BFC4D316B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6" r="40488" b="2702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8D9047A-DEC3-4703-8DE8-A7B964730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fi-FI"/>
              <a:t>Taustakuva koko </a:t>
            </a:r>
            <a:r>
              <a:rPr lang="fi-FI" err="1"/>
              <a:t>slide</a:t>
            </a:r>
            <a:r>
              <a:rPr lang="fi-FI"/>
              <a:t> </a:t>
            </a:r>
          </a:p>
          <a:p>
            <a:pPr lvl="1"/>
            <a:r>
              <a:rPr lang="fi-FI"/>
              <a:t>Siirrä valkoinen tekstilaatikko korkeussuunnassa taustakuvan kannalta sopivaan kohtaan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5A1AE98-7039-4539-99EA-3E267EAA80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083279"/>
            <a:ext cx="4468483" cy="2064515"/>
          </a:xfrm>
          <a:solidFill>
            <a:schemeClr val="bg1"/>
          </a:solidFill>
          <a:ln w="381000">
            <a:solidFill>
              <a:schemeClr val="bg1"/>
            </a:solidFill>
            <a:miter lim="800000"/>
          </a:ln>
        </p:spPr>
        <p:txBody>
          <a:bodyPr anchor="ctr"/>
          <a:lstStyle>
            <a:lvl1pPr marL="0" indent="0" algn="r">
              <a:buFont typeface="Arial" panose="020B0604020202020204" pitchFamily="34" charset="0"/>
              <a:buNone/>
              <a:defRPr sz="4800">
                <a:solidFill>
                  <a:srgbClr val="D2466E"/>
                </a:solidFill>
                <a:latin typeface="Bebas Kai" panose="04050603020B02020204" pitchFamily="82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fi-FI"/>
              <a:t>otsikko</a:t>
            </a:r>
          </a:p>
          <a:p>
            <a:pPr lvl="1"/>
            <a:r>
              <a:rPr lang="fi-FI"/>
              <a:t>Lyhyt teksti</a:t>
            </a:r>
          </a:p>
        </p:txBody>
      </p:sp>
    </p:spTree>
    <p:extLst>
      <p:ext uri="{BB962C8B-B14F-4D97-AF65-F5344CB8AC3E}">
        <p14:creationId xmlns:p14="http://schemas.microsoft.com/office/powerpoint/2010/main" val="288076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+tekstilaatikk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48BA5922-C0B7-48D2-904E-BFC4D316B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6" r="40488" b="2702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8D9047A-DEC3-4703-8DE8-A7B964730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fi-FI"/>
              <a:t>Taustakuva koko </a:t>
            </a:r>
            <a:r>
              <a:rPr lang="fi-FI" err="1"/>
              <a:t>slide</a:t>
            </a:r>
            <a:r>
              <a:rPr lang="fi-FI"/>
              <a:t> </a:t>
            </a:r>
          </a:p>
          <a:p>
            <a:pPr lvl="1"/>
            <a:r>
              <a:rPr lang="fi-FI"/>
              <a:t>Siirrä valkoinen tekstilaatikko korkeussuunnassa taustakuvan kannalta sopivaan kohtaan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5A1AE98-7039-4539-99EA-3E267EAA80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3517" y="2422644"/>
            <a:ext cx="4468483" cy="2691442"/>
          </a:xfrm>
          <a:solidFill>
            <a:schemeClr val="bg1"/>
          </a:solidFill>
          <a:ln w="381000">
            <a:solidFill>
              <a:schemeClr val="bg1"/>
            </a:solidFill>
            <a:miter lim="800000"/>
          </a:ln>
        </p:spPr>
        <p:txBody>
          <a:bodyPr lIns="144000" anchor="ctr"/>
          <a:lstStyle>
            <a:lvl1pPr marL="0" indent="0" algn="l">
              <a:buFont typeface="Arial" panose="020B0604020202020204" pitchFamily="34" charset="0"/>
              <a:buNone/>
              <a:defRPr sz="4800">
                <a:solidFill>
                  <a:srgbClr val="D2466E"/>
                </a:solidFill>
                <a:latin typeface="Bebas Kai" panose="04050603020B02020204" pitchFamily="82" charset="0"/>
              </a:defRPr>
            </a:lvl1pPr>
            <a:lvl2pPr marL="457200" indent="0" algn="l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25427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tai neliökuva+tekstilaatikko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48BA5922-C0B7-48D2-904E-BFC4D316B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6" r="40488" b="2702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8D9047A-DEC3-4703-8DE8-A7B964730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01038" y="0"/>
            <a:ext cx="7447175" cy="6858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fi-FI"/>
              <a:t>Neliökuva</a:t>
            </a:r>
          </a:p>
          <a:p>
            <a:pPr lvl="1"/>
            <a:r>
              <a:rPr lang="fi-FI"/>
              <a:t>Siirrä valkoinen tekstilaatikko korkeussuunnassa taustakuvan kannalta sopivaan kohtaan</a:t>
            </a:r>
          </a:p>
          <a:p>
            <a:pPr lvl="1"/>
            <a:r>
              <a:rPr lang="fi-FI"/>
              <a:t>Käytä tätä asettelua myös kaavioiden ja taulukoiden esittämisessä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5A1AE98-7039-4539-99EA-3E267EAA80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07529"/>
            <a:ext cx="4468483" cy="2267191"/>
          </a:xfrm>
          <a:solidFill>
            <a:schemeClr val="bg1"/>
          </a:solidFill>
          <a:ln w="381000">
            <a:solidFill>
              <a:schemeClr val="bg1"/>
            </a:solidFill>
            <a:miter lim="800000"/>
          </a:ln>
        </p:spPr>
        <p:txBody>
          <a:bodyPr anchor="ctr"/>
          <a:lstStyle>
            <a:lvl1pPr marL="0" indent="0" algn="r">
              <a:buFont typeface="Arial" panose="020B0604020202020204" pitchFamily="34" charset="0"/>
              <a:buNone/>
              <a:defRPr sz="4800">
                <a:solidFill>
                  <a:srgbClr val="D2466E"/>
                </a:solidFill>
                <a:latin typeface="Bebas Kai" panose="04050603020B02020204" pitchFamily="82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fi-FI"/>
              <a:t>otsikko</a:t>
            </a:r>
          </a:p>
          <a:p>
            <a:pPr lvl="1"/>
            <a:r>
              <a:rPr lang="fi-FI"/>
              <a:t>Lyhyt teksti</a:t>
            </a:r>
          </a:p>
        </p:txBody>
      </p:sp>
    </p:spTree>
    <p:extLst>
      <p:ext uri="{BB962C8B-B14F-4D97-AF65-F5344CB8AC3E}">
        <p14:creationId xmlns:p14="http://schemas.microsoft.com/office/powerpoint/2010/main" val="340705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o kuva+tekstilaatikk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48BA5922-C0B7-48D2-904E-BFC4D316B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6" r="40488" b="2702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8D9047A-DEC3-4703-8DE8-A7B964730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20836900">
            <a:off x="472262" y="806168"/>
            <a:ext cx="10057115" cy="5411029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fi-FI"/>
              <a:t>Vino kuva</a:t>
            </a:r>
          </a:p>
          <a:p>
            <a:pPr lvl="1"/>
            <a:r>
              <a:rPr lang="fi-FI"/>
              <a:t>Siirrä valkoinen tekstilaatikko korkeussuunnassa taustakuvan kannalta sopivaan kohtaan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5A1AE98-7039-4539-99EA-3E267EAA80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3517" y="3044858"/>
            <a:ext cx="4468483" cy="2069228"/>
          </a:xfrm>
          <a:solidFill>
            <a:schemeClr val="bg1"/>
          </a:solidFill>
          <a:ln w="381000">
            <a:solidFill>
              <a:schemeClr val="bg1"/>
            </a:solidFill>
            <a:miter lim="800000"/>
          </a:ln>
        </p:spPr>
        <p:txBody>
          <a:bodyPr lIns="144000" anchor="ctr"/>
          <a:lstStyle>
            <a:lvl1pPr marL="0" indent="0" algn="l">
              <a:buFont typeface="Arial" panose="020B0604020202020204" pitchFamily="34" charset="0"/>
              <a:buNone/>
              <a:defRPr sz="4800">
                <a:solidFill>
                  <a:srgbClr val="D2466E"/>
                </a:solidFill>
                <a:latin typeface="Bebas Kai" panose="04050603020B02020204" pitchFamily="82" charset="0"/>
              </a:defRPr>
            </a:lvl1pPr>
            <a:lvl2pPr marL="457200" indent="0" algn="l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86652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7A15E-4661-445E-9182-A75C7BD84905}" type="datetimeFigureOut">
              <a:rPr lang="fi-FI" smtClean="0"/>
              <a:t>23.4.2020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E2A67-4FB7-4348-ACD8-AB93C9E6DE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448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13" r:id="rId3"/>
    <p:sldLayoutId id="2147483705" r:id="rId4"/>
    <p:sldLayoutId id="2147483718" r:id="rId5"/>
    <p:sldLayoutId id="2147483715" r:id="rId6"/>
    <p:sldLayoutId id="2147483721" r:id="rId7"/>
    <p:sldLayoutId id="2147483723" r:id="rId8"/>
    <p:sldLayoutId id="2147483722" r:id="rId9"/>
    <p:sldLayoutId id="214748368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29386" y="890387"/>
            <a:ext cx="105352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6679" y="2304149"/>
            <a:ext cx="10517940" cy="362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320469" y="260648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C12CE7-942A-43ED-8A7A-390DBA2AC5E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4392"/>
            <a:ext cx="12192000" cy="67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0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xStyles>
    <p:titleStyle>
      <a:lvl1pPr algn="l" defTabSz="121917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lnSpc>
          <a:spcPct val="114000"/>
        </a:lnSpc>
        <a:spcBef>
          <a:spcPct val="20000"/>
        </a:spcBef>
        <a:buClr>
          <a:schemeClr val="accent4"/>
        </a:buClr>
        <a:buFont typeface="Arial" panose="020B0604020202020204" pitchFamily="34" charset="0"/>
        <a:buChar char="●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lnSpc>
          <a:spcPct val="114000"/>
        </a:lnSpc>
        <a:spcBef>
          <a:spcPct val="20000"/>
        </a:spcBef>
        <a:buClr>
          <a:schemeClr val="accent4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114000"/>
        </a:lnSpc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114000"/>
        </a:lnSpc>
        <a:spcBef>
          <a:spcPct val="20000"/>
        </a:spcBef>
        <a:buClr>
          <a:schemeClr val="accent4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114000"/>
        </a:lnSpc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hyperlink" Target="http://www.google.se/url?sa=i&amp;rct=j&amp;q=&amp;esrc=s&amp;source=images&amp;cd=&amp;cad=rja&amp;uact=8&amp;ved=0ahUKEwiWw_v7gKDPAhVBBiwKHdlWASMQjRwIBw&amp;url=http://www.esbri.se/artikel_visa.asp?id%3D1029&amp;psig=AFQjCNE4MqeAPjdNl5f2DhUaUWb0oIle5Q&amp;ust=1474531736440964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google.se/url?sa=i&amp;rct=j&amp;q=&amp;esrc=s&amp;source=images&amp;cd=&amp;cad=rja&amp;uact=8&amp;ved=0ahUKEwiWw_v7gKDPAhVBBiwKHdlWASMQjRwIBw&amp;url=http://www.esbri.se/artikel_visa.asp?id%3D1029&amp;psig=AFQjCNE4MqeAPjdNl5f2DhUaUWb0oIle5Q&amp;ust=1474531736440964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F8CCEE3-E0DC-4F40-B02E-CB323D309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spc="-150" dirty="0">
                <a:latin typeface="Arial Nova Cond" panose="020B0506020202020204" pitchFamily="34" charset="0"/>
              </a:rPr>
              <a:t>HOW DO WE REACH DIFFERENT PEOPLE? </a:t>
            </a:r>
            <a:br>
              <a:rPr lang="en-US" sz="3600" b="1" spc="-150" dirty="0">
                <a:latin typeface="Arial Nova Cond" panose="020B0506020202020204" pitchFamily="34" charset="0"/>
              </a:rPr>
            </a:br>
            <a:r>
              <a:rPr lang="en-US" sz="3600" b="1" spc="-150" dirty="0">
                <a:latin typeface="Arial Nova Cond" panose="020B0506020202020204" pitchFamily="34" charset="0"/>
              </a:rPr>
              <a:t>IN DIFFERENT WAYS!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A9B89F-0C48-4ED5-8694-6944ED174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3438" y="3762538"/>
            <a:ext cx="7810500" cy="1027113"/>
          </a:xfrm>
        </p:spPr>
        <p:txBody>
          <a:bodyPr/>
          <a:lstStyle/>
          <a:p>
            <a:r>
              <a:rPr lang="fi-FI" b="1" spc="-150" dirty="0">
                <a:latin typeface="Arial Nova Cond" panose="020B0506020202020204" pitchFamily="34" charset="0"/>
              </a:rPr>
              <a:t>JÖNKÖPING</a:t>
            </a:r>
          </a:p>
          <a:p>
            <a:r>
              <a:rPr lang="fi-FI" b="1" spc="-150" dirty="0">
                <a:solidFill>
                  <a:srgbClr val="D2466E"/>
                </a:solidFill>
                <a:latin typeface="Arial Nova Cond" panose="020B0506020202020204" pitchFamily="34" charset="0"/>
              </a:rPr>
              <a:t>LOTTA OLSSON</a:t>
            </a:r>
          </a:p>
        </p:txBody>
      </p:sp>
    </p:spTree>
    <p:extLst>
      <p:ext uri="{BB962C8B-B14F-4D97-AF65-F5344CB8AC3E}">
        <p14:creationId xmlns:p14="http://schemas.microsoft.com/office/powerpoint/2010/main" val="1658259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7"/>
          <p:cNvSpPr txBox="1">
            <a:spLocks/>
          </p:cNvSpPr>
          <p:nvPr/>
        </p:nvSpPr>
        <p:spPr>
          <a:xfrm>
            <a:off x="289873" y="672664"/>
            <a:ext cx="6799811" cy="6526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1219170"/>
            <a:r>
              <a:rPr lang="sv-SE" sz="2667" dirty="0" err="1">
                <a:solidFill>
                  <a:srgbClr val="09BDD5"/>
                </a:solidFill>
              </a:rPr>
              <a:t>Conclution</a:t>
            </a:r>
            <a:r>
              <a:rPr lang="sv-SE" sz="2667" dirty="0">
                <a:solidFill>
                  <a:srgbClr val="09BDD5"/>
                </a:solidFill>
              </a:rPr>
              <a:t>!</a:t>
            </a:r>
            <a:endParaRPr lang="sv-SE" sz="2667" dirty="0">
              <a:solidFill>
                <a:prstClr val="black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007361" y="2548252"/>
            <a:ext cx="6125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>
              <a:buFont typeface="Wingdings" panose="05000000000000000000" pitchFamily="2" charset="2"/>
              <a:buChar char="Ø"/>
            </a:pPr>
            <a:r>
              <a:rPr lang="sv-SE" sz="3200" dirty="0" err="1">
                <a:solidFill>
                  <a:prstClr val="black"/>
                </a:solidFill>
                <a:latin typeface="Arial"/>
              </a:rPr>
              <a:t>Much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simpler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than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expected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6067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5689600" y="1462055"/>
            <a:ext cx="574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>
              <a:buFont typeface="Wingdings" panose="05000000000000000000" pitchFamily="2" charset="2"/>
              <a:buChar char="Ø"/>
            </a:pPr>
            <a:r>
              <a:rPr lang="sv-SE" sz="3200" dirty="0" err="1">
                <a:solidFill>
                  <a:prstClr val="black"/>
                </a:solidFill>
                <a:latin typeface="Arial"/>
              </a:rPr>
              <a:t>Other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projects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,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some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examples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!</a:t>
            </a:r>
          </a:p>
          <a:p>
            <a:pPr marL="457189" indent="-457189" defTabSz="1219170">
              <a:buFont typeface="Wingdings" panose="05000000000000000000" pitchFamily="2" charset="2"/>
              <a:buChar char="Ø"/>
            </a:pPr>
            <a:endParaRPr lang="sv-SE" sz="3200" dirty="0">
              <a:solidFill>
                <a:prstClr val="black"/>
              </a:solidFill>
              <a:latin typeface="Arial"/>
            </a:endParaRPr>
          </a:p>
          <a:p>
            <a:pPr marL="457189" indent="-457189" defTabSz="1219170">
              <a:buFont typeface="Wingdings" panose="05000000000000000000" pitchFamily="2" charset="2"/>
              <a:buChar char="Ø"/>
            </a:pPr>
            <a:r>
              <a:rPr lang="sv-SE" sz="3200" dirty="0">
                <a:solidFill>
                  <a:prstClr val="black"/>
                </a:solidFill>
                <a:latin typeface="Arial"/>
              </a:rPr>
              <a:t>Public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contracting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of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a landscape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architect</a:t>
            </a:r>
            <a:endParaRPr lang="sv-SE" sz="3200" dirty="0">
              <a:solidFill>
                <a:prstClr val="black"/>
              </a:solidFill>
              <a:latin typeface="Arial"/>
            </a:endParaRPr>
          </a:p>
          <a:p>
            <a:pPr marL="457189" indent="-457189" defTabSz="1219170">
              <a:buFont typeface="Wingdings" panose="05000000000000000000" pitchFamily="2" charset="2"/>
              <a:buChar char="Ø"/>
            </a:pPr>
            <a:endParaRPr lang="sv-SE" sz="3200" dirty="0">
              <a:solidFill>
                <a:prstClr val="black"/>
              </a:solidFill>
              <a:latin typeface="Arial"/>
            </a:endParaRPr>
          </a:p>
          <a:p>
            <a:pPr marL="457189" indent="-457189" defTabSz="1219170">
              <a:buFont typeface="Wingdings" panose="05000000000000000000" pitchFamily="2" charset="2"/>
              <a:buChar char="Ø"/>
            </a:pPr>
            <a:r>
              <a:rPr lang="sv-SE" sz="3200" dirty="0" err="1">
                <a:solidFill>
                  <a:prstClr val="black"/>
                </a:solidFill>
                <a:latin typeface="Arial"/>
              </a:rPr>
              <a:t>Shape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a new park/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place</a:t>
            </a:r>
            <a:endParaRPr lang="sv-SE" sz="3200" dirty="0">
              <a:solidFill>
                <a:prstClr val="black"/>
              </a:solidFill>
              <a:latin typeface="Arial"/>
            </a:endParaRPr>
          </a:p>
          <a:p>
            <a:pPr defTabSz="1219170"/>
            <a:endParaRPr lang="sv-SE" sz="32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20974">
            <a:off x="469251" y="894372"/>
            <a:ext cx="3686307" cy="5194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1106" t="1108" r="820" b="996"/>
          <a:stretch/>
        </p:blipFill>
        <p:spPr>
          <a:xfrm>
            <a:off x="1697948" y="712345"/>
            <a:ext cx="3696221" cy="5215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782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t="3865"/>
          <a:stretch/>
        </p:blipFill>
        <p:spPr>
          <a:xfrm>
            <a:off x="1" y="1154085"/>
            <a:ext cx="3821975" cy="503599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517" y="1"/>
            <a:ext cx="9454483" cy="6169897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146773" y="2557346"/>
            <a:ext cx="536319" cy="4001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sv-SE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2746617" y="45492"/>
            <a:ext cx="9390793" cy="610620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sv-SE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9" name="Rak koppling 8"/>
          <p:cNvCxnSpPr/>
          <p:nvPr/>
        </p:nvCxnSpPr>
        <p:spPr>
          <a:xfrm flipV="1">
            <a:off x="1683091" y="1867711"/>
            <a:ext cx="1054427" cy="68963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med rundade hörn 9"/>
          <p:cNvSpPr/>
          <p:nvPr/>
        </p:nvSpPr>
        <p:spPr>
          <a:xfrm rot="837210">
            <a:off x="5845033" y="1140892"/>
            <a:ext cx="1156323" cy="145364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sv-SE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ubrik 7"/>
          <p:cNvSpPr txBox="1">
            <a:spLocks/>
          </p:cNvSpPr>
          <p:nvPr/>
        </p:nvSpPr>
        <p:spPr>
          <a:xfrm>
            <a:off x="289875" y="691715"/>
            <a:ext cx="3356643" cy="451287"/>
          </a:xfrm>
          <a:prstGeom prst="rect">
            <a:avLst/>
          </a:prstGeom>
          <a:solidFill>
            <a:schemeClr val="bg1"/>
          </a:solidFill>
        </p:spPr>
        <p:txBody>
          <a:bodyPr tIns="62400" rIns="0" bIns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1219170"/>
            <a:r>
              <a:rPr lang="sv-SE" sz="2667" dirty="0">
                <a:solidFill>
                  <a:srgbClr val="09BDD5"/>
                </a:solidFill>
              </a:rPr>
              <a:t>Magnus Ladulås Plats</a:t>
            </a:r>
            <a:endParaRPr lang="sv-SE" sz="266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65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007361" y="2548252"/>
            <a:ext cx="6125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sv-SE" sz="3200" dirty="0" err="1">
                <a:solidFill>
                  <a:prstClr val="black"/>
                </a:solidFill>
                <a:latin typeface="Arial"/>
              </a:rPr>
              <a:t>We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asked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other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questions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!</a:t>
            </a:r>
          </a:p>
        </p:txBody>
      </p:sp>
      <p:sp>
        <p:nvSpPr>
          <p:cNvPr id="7" name="Rubrik 7"/>
          <p:cNvSpPr txBox="1">
            <a:spLocks/>
          </p:cNvSpPr>
          <p:nvPr/>
        </p:nvSpPr>
        <p:spPr>
          <a:xfrm>
            <a:off x="289875" y="691715"/>
            <a:ext cx="3356643" cy="451287"/>
          </a:xfrm>
          <a:prstGeom prst="rect">
            <a:avLst/>
          </a:prstGeom>
          <a:solidFill>
            <a:schemeClr val="bg1"/>
          </a:solidFill>
        </p:spPr>
        <p:txBody>
          <a:bodyPr tIns="62400" rIns="0" bIns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1219170"/>
            <a:r>
              <a:rPr lang="sv-SE" sz="2667" dirty="0">
                <a:solidFill>
                  <a:srgbClr val="09BDD5"/>
                </a:solidFill>
              </a:rPr>
              <a:t>Magnus Ladulås Plats</a:t>
            </a:r>
            <a:endParaRPr lang="sv-SE" sz="266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50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5" t="13462" r="14806" b="11539"/>
          <a:stretch/>
        </p:blipFill>
        <p:spPr>
          <a:xfrm>
            <a:off x="719404" y="1267579"/>
            <a:ext cx="6370281" cy="4777711"/>
          </a:xfrm>
        </p:spPr>
      </p:pic>
      <p:sp>
        <p:nvSpPr>
          <p:cNvPr id="3" name="Rektangel 2"/>
          <p:cNvSpPr/>
          <p:nvPr/>
        </p:nvSpPr>
        <p:spPr>
          <a:xfrm>
            <a:off x="421179" y="1220754"/>
            <a:ext cx="6971607" cy="489878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sv-SE" sz="240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/>
        </p:nvGraphicFramePr>
        <p:xfrm>
          <a:off x="2657471" y="1220755"/>
          <a:ext cx="4416491" cy="5421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ubrik 7"/>
          <p:cNvSpPr txBox="1">
            <a:spLocks/>
          </p:cNvSpPr>
          <p:nvPr/>
        </p:nvSpPr>
        <p:spPr>
          <a:xfrm>
            <a:off x="289873" y="672664"/>
            <a:ext cx="6799811" cy="6526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1219170"/>
            <a:r>
              <a:rPr lang="sv-SE" sz="2667" dirty="0" err="1">
                <a:solidFill>
                  <a:srgbClr val="09BDD5"/>
                </a:solidFill>
              </a:rPr>
              <a:t>How</a:t>
            </a:r>
            <a:r>
              <a:rPr lang="sv-SE" sz="2667" dirty="0">
                <a:solidFill>
                  <a:srgbClr val="09BDD5"/>
                </a:solidFill>
              </a:rPr>
              <a:t> do </a:t>
            </a:r>
            <a:r>
              <a:rPr lang="sv-SE" sz="2667" dirty="0" err="1">
                <a:solidFill>
                  <a:srgbClr val="09BDD5"/>
                </a:solidFill>
              </a:rPr>
              <a:t>you</a:t>
            </a:r>
            <a:r>
              <a:rPr lang="sv-SE" sz="2667" dirty="0">
                <a:solidFill>
                  <a:srgbClr val="09BDD5"/>
                </a:solidFill>
              </a:rPr>
              <a:t> </a:t>
            </a:r>
            <a:r>
              <a:rPr lang="sv-SE" sz="2667" dirty="0" err="1">
                <a:solidFill>
                  <a:srgbClr val="09BDD5"/>
                </a:solidFill>
              </a:rPr>
              <a:t>want</a:t>
            </a:r>
            <a:r>
              <a:rPr lang="sv-SE" sz="2667" dirty="0">
                <a:solidFill>
                  <a:srgbClr val="09BDD5"/>
                </a:solidFill>
              </a:rPr>
              <a:t> to </a:t>
            </a:r>
            <a:r>
              <a:rPr lang="sv-SE" sz="2667" dirty="0" err="1">
                <a:solidFill>
                  <a:srgbClr val="09BDD5"/>
                </a:solidFill>
              </a:rPr>
              <a:t>feel</a:t>
            </a:r>
            <a:r>
              <a:rPr lang="sv-SE" sz="2667" dirty="0">
                <a:solidFill>
                  <a:srgbClr val="09BDD5"/>
                </a:solidFill>
              </a:rPr>
              <a:t> in </a:t>
            </a:r>
            <a:r>
              <a:rPr lang="sv-SE" sz="2667" dirty="0" err="1">
                <a:solidFill>
                  <a:srgbClr val="09BDD5"/>
                </a:solidFill>
              </a:rPr>
              <a:t>this</a:t>
            </a:r>
            <a:r>
              <a:rPr lang="sv-SE" sz="2667" dirty="0">
                <a:solidFill>
                  <a:srgbClr val="09BDD5"/>
                </a:solidFill>
              </a:rPr>
              <a:t> </a:t>
            </a:r>
            <a:r>
              <a:rPr lang="sv-SE" sz="2667" dirty="0" err="1">
                <a:solidFill>
                  <a:srgbClr val="09BDD5"/>
                </a:solidFill>
              </a:rPr>
              <a:t>place</a:t>
            </a:r>
            <a:r>
              <a:rPr lang="sv-SE" sz="2667" dirty="0">
                <a:solidFill>
                  <a:srgbClr val="09BDD5"/>
                </a:solidFill>
              </a:rPr>
              <a:t>?</a:t>
            </a:r>
            <a:endParaRPr lang="sv-SE" sz="2667" dirty="0">
              <a:solidFill>
                <a:prstClr val="black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7669877" y="919942"/>
            <a:ext cx="16625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106 </a:t>
            </a:r>
            <a:r>
              <a:rPr lang="sv-SE" sz="1200" dirty="0" err="1">
                <a:solidFill>
                  <a:prstClr val="black"/>
                </a:solidFill>
                <a:latin typeface="Arial"/>
              </a:rPr>
              <a:t>Restful</a:t>
            </a:r>
            <a:r>
              <a:rPr lang="sv-SE" sz="120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72 </a:t>
            </a:r>
            <a:r>
              <a:rPr lang="sv-SE" sz="1200" dirty="0" err="1">
                <a:solidFill>
                  <a:prstClr val="black"/>
                </a:solidFill>
                <a:latin typeface="Arial"/>
              </a:rPr>
              <a:t>Greed</a:t>
            </a:r>
            <a:endParaRPr lang="sv-SE" sz="1200" dirty="0">
              <a:solidFill>
                <a:prstClr val="black"/>
              </a:solidFill>
              <a:latin typeface="Arial"/>
            </a:endParaRP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71 </a:t>
            </a:r>
            <a:r>
              <a:rPr lang="sv-SE" sz="1200" dirty="0" err="1">
                <a:solidFill>
                  <a:prstClr val="black"/>
                </a:solidFill>
                <a:latin typeface="Arial"/>
              </a:rPr>
              <a:t>Welcomming</a:t>
            </a:r>
            <a:endParaRPr lang="sv-SE" sz="1200" dirty="0">
              <a:solidFill>
                <a:prstClr val="black"/>
              </a:solidFill>
              <a:latin typeface="Arial"/>
            </a:endParaRP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57 Social</a:t>
            </a: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47 </a:t>
            </a:r>
            <a:r>
              <a:rPr lang="sv-SE" sz="1200" dirty="0" err="1">
                <a:solidFill>
                  <a:prstClr val="black"/>
                </a:solidFill>
                <a:latin typeface="Arial"/>
              </a:rPr>
              <a:t>Open</a:t>
            </a:r>
            <a:endParaRPr lang="sv-SE" sz="1200" dirty="0">
              <a:solidFill>
                <a:prstClr val="black"/>
              </a:solidFill>
              <a:latin typeface="Arial"/>
            </a:endParaRP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37 </a:t>
            </a:r>
            <a:r>
              <a:rPr lang="sv-SE" sz="1200" dirty="0" err="1">
                <a:solidFill>
                  <a:prstClr val="black"/>
                </a:solidFill>
                <a:latin typeface="Arial"/>
              </a:rPr>
              <a:t>Inviting</a:t>
            </a:r>
            <a:endParaRPr lang="sv-SE" sz="1200" dirty="0">
              <a:solidFill>
                <a:prstClr val="black"/>
              </a:solidFill>
              <a:latin typeface="Arial"/>
            </a:endParaRP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37 </a:t>
            </a:r>
            <a:r>
              <a:rPr lang="sv-SE" sz="1200" dirty="0" err="1">
                <a:solidFill>
                  <a:prstClr val="black"/>
                </a:solidFill>
                <a:latin typeface="Arial"/>
              </a:rPr>
              <a:t>Natural</a:t>
            </a:r>
            <a:endParaRPr lang="sv-SE" sz="1200" dirty="0">
              <a:solidFill>
                <a:prstClr val="black"/>
              </a:solidFill>
              <a:latin typeface="Arial"/>
            </a:endParaRP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37 </a:t>
            </a:r>
            <a:r>
              <a:rPr lang="sv-SE" sz="1200" dirty="0" err="1">
                <a:solidFill>
                  <a:prstClr val="black"/>
                </a:solidFill>
                <a:latin typeface="Arial"/>
              </a:rPr>
              <a:t>Safe</a:t>
            </a:r>
            <a:endParaRPr lang="sv-SE" sz="1200" dirty="0">
              <a:solidFill>
                <a:prstClr val="black"/>
              </a:solidFill>
              <a:latin typeface="Arial"/>
            </a:endParaRP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32 </a:t>
            </a:r>
            <a:r>
              <a:rPr lang="sv-SE" sz="1200" dirty="0" err="1">
                <a:solidFill>
                  <a:prstClr val="black"/>
                </a:solidFill>
                <a:latin typeface="Arial"/>
              </a:rPr>
              <a:t>Cozy</a:t>
            </a:r>
            <a:endParaRPr lang="sv-SE" sz="1200" dirty="0">
              <a:solidFill>
                <a:prstClr val="black"/>
              </a:solidFill>
              <a:latin typeface="Arial"/>
            </a:endParaRP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30 </a:t>
            </a:r>
            <a:r>
              <a:rPr lang="sv-SE" sz="1200" dirty="0" err="1">
                <a:solidFill>
                  <a:prstClr val="black"/>
                </a:solidFill>
                <a:latin typeface="Arial"/>
              </a:rPr>
              <a:t>Joyful</a:t>
            </a:r>
            <a:endParaRPr lang="sv-SE" sz="1200" dirty="0">
              <a:solidFill>
                <a:prstClr val="black"/>
              </a:solidFill>
              <a:latin typeface="Arial"/>
            </a:endParaRP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28 </a:t>
            </a:r>
            <a:r>
              <a:rPr lang="sv-SE" sz="1200" dirty="0" err="1">
                <a:solidFill>
                  <a:prstClr val="black"/>
                </a:solidFill>
                <a:latin typeface="Arial"/>
              </a:rPr>
              <a:t>Historical</a:t>
            </a:r>
            <a:endParaRPr lang="sv-SE" sz="1200" dirty="0">
              <a:solidFill>
                <a:prstClr val="black"/>
              </a:solidFill>
              <a:latin typeface="Arial"/>
            </a:endParaRP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27 Nice</a:t>
            </a: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22 </a:t>
            </a:r>
            <a:r>
              <a:rPr lang="sv-SE" sz="1200" dirty="0" err="1">
                <a:solidFill>
                  <a:prstClr val="black"/>
                </a:solidFill>
                <a:latin typeface="Arial"/>
              </a:rPr>
              <a:t>Comfortable</a:t>
            </a:r>
            <a:endParaRPr lang="sv-SE" sz="1200" dirty="0">
              <a:solidFill>
                <a:prstClr val="black"/>
              </a:solidFill>
              <a:latin typeface="Arial"/>
            </a:endParaRP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22 </a:t>
            </a:r>
            <a:r>
              <a:rPr lang="sv-SE" sz="1200" dirty="0" err="1">
                <a:solidFill>
                  <a:prstClr val="black"/>
                </a:solidFill>
                <a:latin typeface="Arial"/>
              </a:rPr>
              <a:t>Happyness</a:t>
            </a:r>
            <a:endParaRPr lang="sv-SE" sz="1200" dirty="0">
              <a:solidFill>
                <a:prstClr val="black"/>
              </a:solidFill>
              <a:latin typeface="Arial"/>
            </a:endParaRP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21 </a:t>
            </a:r>
            <a:r>
              <a:rPr lang="sv-SE" sz="1200" dirty="0" err="1">
                <a:solidFill>
                  <a:prstClr val="black"/>
                </a:solidFill>
                <a:latin typeface="Arial"/>
              </a:rPr>
              <a:t>Water</a:t>
            </a:r>
            <a:endParaRPr lang="sv-SE" sz="1200" dirty="0">
              <a:solidFill>
                <a:prstClr val="black"/>
              </a:solidFill>
              <a:latin typeface="Arial"/>
            </a:endParaRP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18 Pride</a:t>
            </a: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18 Beautiful</a:t>
            </a: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16 Generations</a:t>
            </a: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16 Aktive</a:t>
            </a: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16 Puls</a:t>
            </a: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15 </a:t>
            </a:r>
            <a:r>
              <a:rPr lang="sv-SE" sz="1200" dirty="0" err="1">
                <a:solidFill>
                  <a:prstClr val="black"/>
                </a:solidFill>
                <a:latin typeface="Arial"/>
              </a:rPr>
              <a:t>Exciting</a:t>
            </a:r>
            <a:endParaRPr lang="sv-SE" sz="1200" dirty="0">
              <a:solidFill>
                <a:prstClr val="black"/>
              </a:solidFill>
              <a:latin typeface="Arial"/>
            </a:endParaRP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14 Eventful</a:t>
            </a: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13 </a:t>
            </a:r>
            <a:r>
              <a:rPr lang="sv-SE" sz="1200" dirty="0" err="1">
                <a:solidFill>
                  <a:prstClr val="black"/>
                </a:solidFill>
                <a:latin typeface="Arial"/>
              </a:rPr>
              <a:t>Creativ</a:t>
            </a:r>
            <a:endParaRPr lang="sv-SE" sz="1200" dirty="0">
              <a:solidFill>
                <a:prstClr val="black"/>
              </a:solidFill>
              <a:latin typeface="Arial"/>
            </a:endParaRP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12 Modern</a:t>
            </a: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11 </a:t>
            </a:r>
            <a:r>
              <a:rPr lang="sv-SE" sz="1200" dirty="0" err="1">
                <a:solidFill>
                  <a:prstClr val="black"/>
                </a:solidFill>
                <a:latin typeface="Arial"/>
              </a:rPr>
              <a:t>Healthy</a:t>
            </a:r>
            <a:endParaRPr lang="sv-SE" sz="1200" dirty="0">
              <a:solidFill>
                <a:prstClr val="black"/>
              </a:solidFill>
              <a:latin typeface="Arial"/>
            </a:endParaRP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  9 </a:t>
            </a:r>
            <a:r>
              <a:rPr lang="sv-SE" sz="1200" dirty="0" err="1">
                <a:solidFill>
                  <a:prstClr val="black"/>
                </a:solidFill>
                <a:latin typeface="Arial"/>
              </a:rPr>
              <a:t>Spacial</a:t>
            </a:r>
            <a:endParaRPr lang="sv-SE" sz="1200" dirty="0">
              <a:solidFill>
                <a:prstClr val="black"/>
              </a:solidFill>
              <a:latin typeface="Arial"/>
            </a:endParaRPr>
          </a:p>
          <a:p>
            <a:pPr defTabSz="1219170"/>
            <a:r>
              <a:rPr lang="sv-SE" sz="1200" dirty="0">
                <a:solidFill>
                  <a:prstClr val="black"/>
                </a:solidFill>
                <a:latin typeface="Arial"/>
              </a:rPr>
              <a:t>  9 </a:t>
            </a:r>
            <a:r>
              <a:rPr lang="sv-SE" sz="1200" dirty="0" err="1">
                <a:solidFill>
                  <a:prstClr val="black"/>
                </a:solidFill>
                <a:latin typeface="Arial"/>
              </a:rPr>
              <a:t>Silent</a:t>
            </a:r>
            <a:endParaRPr lang="sv-SE" sz="1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09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slo\Pictures\pappas bi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" b="49022"/>
          <a:stretch/>
        </p:blipFill>
        <p:spPr bwMode="auto">
          <a:xfrm>
            <a:off x="527381" y="-27384"/>
            <a:ext cx="11204328" cy="62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620684" y="4098964"/>
            <a:ext cx="3956857" cy="156966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defTabSz="1219170"/>
            <a:r>
              <a:rPr lang="sv-SE" sz="24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Lotta Olsson</a:t>
            </a:r>
            <a:endParaRPr lang="sv-SE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1219170"/>
            <a:r>
              <a:rPr lang="sv-SE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Traffic</a:t>
            </a:r>
            <a:r>
              <a:rPr lang="sv-SE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planning, </a:t>
            </a:r>
            <a:r>
              <a:rPr lang="sv-SE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endParaRPr lang="sv-SE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1219170"/>
            <a:r>
              <a:rPr lang="sv-SE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Jönköpings Kommun</a:t>
            </a:r>
          </a:p>
          <a:p>
            <a:pPr defTabSz="1219170"/>
            <a:r>
              <a:rPr lang="sv-SE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lotta.olsson@jonkoping.se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8578736" y="354676"/>
            <a:ext cx="2870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v-SE" sz="7200" dirty="0">
                <a:solidFill>
                  <a:prstClr val="white"/>
                </a:solidFill>
                <a:latin typeface="Arial"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80991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7888" r="95"/>
          <a:stretch/>
        </p:blipFill>
        <p:spPr>
          <a:xfrm>
            <a:off x="664192" y="645990"/>
            <a:ext cx="10754435" cy="4558353"/>
          </a:xfrm>
          <a:prstGeom prst="rect">
            <a:avLst/>
          </a:prstGeom>
        </p:spPr>
      </p:pic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914400" y="659578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sv-SE" sz="3733" dirty="0" err="1">
                <a:solidFill>
                  <a:schemeClr val="bg1"/>
                </a:solidFill>
              </a:rPr>
              <a:t>How</a:t>
            </a:r>
            <a:r>
              <a:rPr lang="sv-SE" sz="3733" dirty="0">
                <a:solidFill>
                  <a:schemeClr val="bg1"/>
                </a:solidFill>
              </a:rPr>
              <a:t> do </a:t>
            </a:r>
            <a:r>
              <a:rPr lang="sv-SE" sz="3733" dirty="0" err="1">
                <a:solidFill>
                  <a:schemeClr val="bg1"/>
                </a:solidFill>
              </a:rPr>
              <a:t>we</a:t>
            </a:r>
            <a:r>
              <a:rPr lang="sv-SE" sz="3733" dirty="0">
                <a:solidFill>
                  <a:schemeClr val="bg1"/>
                </a:solidFill>
              </a:rPr>
              <a:t> </a:t>
            </a:r>
            <a:r>
              <a:rPr lang="sv-SE" sz="3733" dirty="0" err="1">
                <a:solidFill>
                  <a:schemeClr val="bg1"/>
                </a:solidFill>
              </a:rPr>
              <a:t>reach</a:t>
            </a:r>
            <a:r>
              <a:rPr lang="sv-SE" sz="3733" dirty="0">
                <a:solidFill>
                  <a:schemeClr val="bg1"/>
                </a:solidFill>
              </a:rPr>
              <a:t> different </a:t>
            </a:r>
            <a:r>
              <a:rPr lang="sv-SE" sz="3733" dirty="0" err="1">
                <a:solidFill>
                  <a:schemeClr val="bg1"/>
                </a:solidFill>
              </a:rPr>
              <a:t>people</a:t>
            </a:r>
            <a:r>
              <a:rPr lang="sv-SE" sz="3733" dirty="0">
                <a:solidFill>
                  <a:schemeClr val="bg1"/>
                </a:solidFill>
              </a:rPr>
              <a:t>? </a:t>
            </a:r>
            <a:br>
              <a:rPr lang="sv-SE" sz="3733" dirty="0">
                <a:solidFill>
                  <a:schemeClr val="bg1"/>
                </a:solidFill>
              </a:rPr>
            </a:br>
            <a:r>
              <a:rPr lang="sv-SE" sz="3733" dirty="0">
                <a:solidFill>
                  <a:schemeClr val="bg1"/>
                </a:solidFill>
              </a:rPr>
              <a:t>In different </a:t>
            </a:r>
            <a:r>
              <a:rPr lang="sv-SE" sz="3733" dirty="0" err="1">
                <a:solidFill>
                  <a:schemeClr val="bg1"/>
                </a:solidFill>
              </a:rPr>
              <a:t>ways</a:t>
            </a:r>
            <a:r>
              <a:rPr lang="sv-SE" sz="3733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335360" y="164638"/>
            <a:ext cx="2208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sv-SE" sz="1200" dirty="0">
                <a:solidFill>
                  <a:srgbClr val="39B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Stadsbyggnadskontoret</a:t>
            </a:r>
          </a:p>
          <a:p>
            <a:pPr defTabSz="1219170"/>
            <a:r>
              <a:rPr lang="sv-SE" sz="1200" dirty="0">
                <a:solidFill>
                  <a:srgbClr val="39B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2020-04-23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7"/>
          <a:stretch/>
        </p:blipFill>
        <p:spPr bwMode="auto">
          <a:xfrm>
            <a:off x="700265" y="5206662"/>
            <a:ext cx="10693713" cy="98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9291264" y="4466839"/>
            <a:ext cx="1986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v-SE" sz="2400" dirty="0">
                <a:solidFill>
                  <a:prstClr val="white"/>
                </a:solidFill>
                <a:latin typeface="Arial"/>
              </a:rPr>
              <a:t>Lotta Olsson</a:t>
            </a:r>
          </a:p>
        </p:txBody>
      </p:sp>
    </p:spTree>
    <p:extLst>
      <p:ext uri="{BB962C8B-B14F-4D97-AF65-F5344CB8AC3E}">
        <p14:creationId xmlns:p14="http://schemas.microsoft.com/office/powerpoint/2010/main" val="270817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335360" y="164638"/>
            <a:ext cx="2208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sv-SE" sz="1200" dirty="0">
                <a:solidFill>
                  <a:srgbClr val="39B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Stadsbyggnadskontoret</a:t>
            </a:r>
          </a:p>
          <a:p>
            <a:pPr defTabSz="1219170"/>
            <a:r>
              <a:rPr lang="sv-SE" sz="1200" dirty="0">
                <a:solidFill>
                  <a:srgbClr val="39B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2020-04-23</a:t>
            </a:r>
          </a:p>
        </p:txBody>
      </p:sp>
      <p:sp>
        <p:nvSpPr>
          <p:cNvPr id="3" name="Rektangel 2"/>
          <p:cNvSpPr/>
          <p:nvPr/>
        </p:nvSpPr>
        <p:spPr>
          <a:xfrm>
            <a:off x="3353681" y="410859"/>
            <a:ext cx="4705134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sv-SE" sz="3733" dirty="0">
                <a:solidFill>
                  <a:prstClr val="black"/>
                </a:solidFill>
                <a:latin typeface="Arial"/>
              </a:rPr>
              <a:t>Jönköpings kommun!</a:t>
            </a:r>
          </a:p>
        </p:txBody>
      </p:sp>
      <p:pic>
        <p:nvPicPr>
          <p:cNvPr id="2050" name="Picture 2" descr="Sverigekarta - Akustiktryck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7" t="2611" r="26535" b="3647"/>
          <a:stretch/>
        </p:blipFill>
        <p:spPr bwMode="auto">
          <a:xfrm>
            <a:off x="-3" y="0"/>
            <a:ext cx="3055715" cy="618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rta över Jönköp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9" t="5133" r="29630" b="9111"/>
          <a:stretch/>
        </p:blipFill>
        <p:spPr bwMode="auto">
          <a:xfrm>
            <a:off x="2707648" y="2484363"/>
            <a:ext cx="3372384" cy="36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10"/>
          <p:cNvSpPr/>
          <p:nvPr/>
        </p:nvSpPr>
        <p:spPr>
          <a:xfrm>
            <a:off x="713832" y="4851532"/>
            <a:ext cx="284269" cy="2905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sv-SE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707648" y="2466421"/>
            <a:ext cx="3375381" cy="372037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sv-SE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3" name="Rak koppling 12"/>
          <p:cNvCxnSpPr/>
          <p:nvPr/>
        </p:nvCxnSpPr>
        <p:spPr>
          <a:xfrm flipH="1">
            <a:off x="713834" y="2484361"/>
            <a:ext cx="1993815" cy="23671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/>
          <p:cNvCxnSpPr/>
          <p:nvPr/>
        </p:nvCxnSpPr>
        <p:spPr>
          <a:xfrm flipH="1" flipV="1">
            <a:off x="713833" y="5142119"/>
            <a:ext cx="1977671" cy="1023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8313653" y="657080"/>
            <a:ext cx="3877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v-SE" sz="2400" dirty="0">
                <a:solidFill>
                  <a:prstClr val="black"/>
                </a:solidFill>
                <a:latin typeface="Arial"/>
              </a:rPr>
              <a:t>140.000 residents</a:t>
            </a:r>
          </a:p>
          <a:p>
            <a:pPr defTabSz="1219170"/>
            <a:r>
              <a:rPr lang="sv-SE" sz="2400" dirty="0">
                <a:solidFill>
                  <a:prstClr val="black"/>
                </a:solidFill>
                <a:latin typeface="Arial"/>
              </a:rPr>
              <a:t>The 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main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 city is Jönköping </a:t>
            </a:r>
          </a:p>
          <a:p>
            <a:pPr defTabSz="1219170"/>
            <a:r>
              <a:rPr lang="sv-SE" sz="2400" dirty="0">
                <a:solidFill>
                  <a:prstClr val="black"/>
                </a:solidFill>
                <a:latin typeface="Arial"/>
              </a:rPr>
              <a:t>17 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villages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/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towns</a:t>
            </a:r>
            <a:endParaRPr lang="sv-SE" sz="24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751" y="2466422"/>
            <a:ext cx="6085147" cy="37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6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1106" t="1108" r="820" b="996"/>
          <a:stretch/>
        </p:blipFill>
        <p:spPr>
          <a:xfrm>
            <a:off x="2157296" y="695844"/>
            <a:ext cx="3061473" cy="43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70724">
            <a:off x="1280596" y="814409"/>
            <a:ext cx="3087629" cy="43504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ruta 2"/>
          <p:cNvSpPr txBox="1"/>
          <p:nvPr/>
        </p:nvSpPr>
        <p:spPr>
          <a:xfrm>
            <a:off x="5419896" y="1462055"/>
            <a:ext cx="6668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>
              <a:buFont typeface="Wingdings" panose="05000000000000000000" pitchFamily="2" charset="2"/>
              <a:buChar char="Ø"/>
            </a:pPr>
            <a:r>
              <a:rPr lang="sv-SE" sz="3200" dirty="0" err="1">
                <a:solidFill>
                  <a:prstClr val="black"/>
                </a:solidFill>
                <a:latin typeface="Arial"/>
              </a:rPr>
              <a:t>How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we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worked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with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our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bicycle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strategy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!</a:t>
            </a:r>
          </a:p>
          <a:p>
            <a:pPr marL="457189" indent="-457189" defTabSz="1219170">
              <a:buFont typeface="Wingdings" panose="05000000000000000000" pitchFamily="2" charset="2"/>
              <a:buChar char="Ø"/>
            </a:pPr>
            <a:endParaRPr lang="sv-SE" sz="3200" dirty="0">
              <a:solidFill>
                <a:prstClr val="black"/>
              </a:solidFill>
              <a:latin typeface="Arial"/>
            </a:endParaRPr>
          </a:p>
          <a:p>
            <a:pPr marL="457189" indent="-457189" defTabSz="1219170">
              <a:buFont typeface="Wingdings" panose="05000000000000000000" pitchFamily="2" charset="2"/>
              <a:buChar char="Ø"/>
            </a:pPr>
            <a:r>
              <a:rPr lang="sv-SE" sz="3200" dirty="0" err="1">
                <a:solidFill>
                  <a:prstClr val="black"/>
                </a:solidFill>
                <a:latin typeface="Arial"/>
              </a:rPr>
              <a:t>Other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projects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that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has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followed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!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3851">
            <a:off x="638015" y="1214276"/>
            <a:ext cx="3056400" cy="43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800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368">
            <a:off x="876928" y="465091"/>
            <a:ext cx="3675325" cy="5194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ruta 2"/>
          <p:cNvSpPr txBox="1"/>
          <p:nvPr/>
        </p:nvSpPr>
        <p:spPr>
          <a:xfrm>
            <a:off x="5419899" y="1462055"/>
            <a:ext cx="6495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>
              <a:buFont typeface="Wingdings" panose="05000000000000000000" pitchFamily="2" charset="2"/>
              <a:buChar char="Ø"/>
            </a:pPr>
            <a:r>
              <a:rPr lang="sv-SE" sz="3200" dirty="0">
                <a:solidFill>
                  <a:prstClr val="black"/>
                </a:solidFill>
                <a:latin typeface="Arial"/>
              </a:rPr>
              <a:t>It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started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with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the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bicycle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strategy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in 2017</a:t>
            </a:r>
          </a:p>
          <a:p>
            <a:pPr marL="457189" indent="-457189" defTabSz="1219170">
              <a:buFont typeface="Wingdings" panose="05000000000000000000" pitchFamily="2" charset="2"/>
              <a:buChar char="Ø"/>
            </a:pPr>
            <a:endParaRPr lang="sv-SE" sz="3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69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3070170" y="2763335"/>
            <a:ext cx="5685905" cy="3320048"/>
            <a:chOff x="2302627" y="1927538"/>
            <a:chExt cx="4264429" cy="2490036"/>
          </a:xfrm>
        </p:grpSpPr>
        <p:grpSp>
          <p:nvGrpSpPr>
            <p:cNvPr id="12" name="Grupp 11"/>
            <p:cNvGrpSpPr/>
            <p:nvPr/>
          </p:nvGrpSpPr>
          <p:grpSpPr>
            <a:xfrm>
              <a:off x="2302627" y="1927538"/>
              <a:ext cx="4264429" cy="2459053"/>
              <a:chOff x="2202874" y="1705623"/>
              <a:chExt cx="4264429" cy="2459053"/>
            </a:xfrm>
          </p:grpSpPr>
          <p:pic>
            <p:nvPicPr>
              <p:cNvPr id="6" name="Picture 2" descr="Bildresultat för jämställdhet">
                <a:hlinkClick r:id="rId2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7" t="1" r="-1" b="-413"/>
              <a:stretch/>
            </p:blipFill>
            <p:spPr bwMode="auto">
              <a:xfrm>
                <a:off x="2202874" y="1716205"/>
                <a:ext cx="4240172" cy="2448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Bildresultat för jämställdhet">
                <a:hlinkClick r:id="rId2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80" t="1" r="75783" b="-413"/>
              <a:stretch/>
            </p:blipFill>
            <p:spPr bwMode="auto">
              <a:xfrm>
                <a:off x="2527069" y="1716204"/>
                <a:ext cx="349136" cy="2448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Bildresultat för jämställdhet">
                <a:hlinkClick r:id="rId2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80" t="1" r="75783" b="-413"/>
              <a:stretch/>
            </p:blipFill>
            <p:spPr bwMode="auto">
              <a:xfrm>
                <a:off x="3241965" y="1713938"/>
                <a:ext cx="349136" cy="2448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Bildresultat för jämställdhet">
                <a:hlinkClick r:id="rId2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80" t="1" r="75783" b="-413"/>
              <a:stretch/>
            </p:blipFill>
            <p:spPr bwMode="auto">
              <a:xfrm>
                <a:off x="6118167" y="1713937"/>
                <a:ext cx="349136" cy="2448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Bildresultat för jämställdhet">
                <a:hlinkClick r:id="rId2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80" t="1" r="75783" b="-413"/>
              <a:stretch/>
            </p:blipFill>
            <p:spPr bwMode="auto">
              <a:xfrm>
                <a:off x="5428213" y="1705623"/>
                <a:ext cx="349136" cy="2448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2" descr="Bildresultat för jämställdhet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73" r="15706" b="66746"/>
            <a:stretch/>
          </p:blipFill>
          <p:spPr bwMode="auto">
            <a:xfrm>
              <a:off x="2951017" y="3606710"/>
              <a:ext cx="382385" cy="810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Bildresultat för jämställdhet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73" r="15706" b="66746"/>
            <a:stretch/>
          </p:blipFill>
          <p:spPr bwMode="auto">
            <a:xfrm>
              <a:off x="5860476" y="1935478"/>
              <a:ext cx="382385" cy="810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ruta 12"/>
          <p:cNvSpPr txBox="1"/>
          <p:nvPr/>
        </p:nvSpPr>
        <p:spPr>
          <a:xfrm>
            <a:off x="668447" y="668026"/>
            <a:ext cx="108990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sv-SE" sz="3200" dirty="0">
                <a:solidFill>
                  <a:prstClr val="black"/>
                </a:solidFill>
                <a:latin typeface="Arial"/>
              </a:rPr>
              <a:t>The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traditional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way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of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inviting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to public meetings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that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Jönköping do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attracts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men!</a:t>
            </a:r>
          </a:p>
          <a:p>
            <a:pPr algn="ctr" defTabSz="1219170"/>
            <a:r>
              <a:rPr lang="sv-SE" sz="3200" dirty="0">
                <a:solidFill>
                  <a:prstClr val="black"/>
                </a:solidFill>
                <a:latin typeface="Arial"/>
              </a:rPr>
              <a:t>Not just men, not all men –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but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… </a:t>
            </a:r>
          </a:p>
          <a:p>
            <a:pPr algn="ctr" defTabSz="1219170"/>
            <a:r>
              <a:rPr lang="sv-SE" sz="3200" dirty="0">
                <a:solidFill>
                  <a:prstClr val="black"/>
                </a:solidFill>
                <a:latin typeface="Arial"/>
              </a:rPr>
              <a:t>…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middle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aged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to old </a:t>
            </a:r>
            <a:r>
              <a:rPr lang="sv-SE" sz="3200" dirty="0" err="1">
                <a:solidFill>
                  <a:prstClr val="black"/>
                </a:solidFill>
                <a:latin typeface="Arial"/>
              </a:rPr>
              <a:t>white</a:t>
            </a:r>
            <a:r>
              <a:rPr lang="sv-SE" sz="3200" dirty="0">
                <a:solidFill>
                  <a:prstClr val="black"/>
                </a:solidFill>
                <a:latin typeface="Arial"/>
              </a:rPr>
              <a:t> men.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2529282" y="2773922"/>
            <a:ext cx="673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endParaRPr lang="sv-SE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410335" y="2702965"/>
            <a:ext cx="6973229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endParaRPr lang="sv-SE" sz="2400" dirty="0">
              <a:solidFill>
                <a:prstClr val="black"/>
              </a:solidFill>
              <a:latin typeface="Arial"/>
            </a:endParaRPr>
          </a:p>
          <a:p>
            <a:pPr algn="ctr" defTabSz="1219170"/>
            <a:r>
              <a:rPr lang="sv-SE" sz="2400" dirty="0" err="1">
                <a:solidFill>
                  <a:prstClr val="black"/>
                </a:solidFill>
                <a:latin typeface="Arial"/>
              </a:rPr>
              <a:t>They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matter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, 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their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knowlage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 and 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point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of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view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are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important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. 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But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they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are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 not the 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only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ones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that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matters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 and 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are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important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!</a:t>
            </a:r>
          </a:p>
          <a:p>
            <a:pPr defTabSz="1219170"/>
            <a:endParaRPr lang="sv-SE" sz="2400" dirty="0">
              <a:solidFill>
                <a:prstClr val="black"/>
              </a:solidFill>
              <a:latin typeface="Arial"/>
            </a:endParaRPr>
          </a:p>
          <a:p>
            <a:pPr defTabSz="1219170"/>
            <a:endParaRPr lang="sv-SE" sz="2400" dirty="0">
              <a:solidFill>
                <a:prstClr val="black"/>
              </a:solidFill>
              <a:latin typeface="Arial"/>
            </a:endParaRPr>
          </a:p>
          <a:p>
            <a:pPr defTabSz="1219170"/>
            <a:endParaRPr lang="sv-SE" sz="2400" dirty="0">
              <a:solidFill>
                <a:prstClr val="black"/>
              </a:solidFill>
              <a:latin typeface="Arial"/>
            </a:endParaRPr>
          </a:p>
          <a:p>
            <a:pPr algn="ctr" defTabSz="1219170"/>
            <a:r>
              <a:rPr lang="sv-SE" sz="2400" dirty="0">
                <a:solidFill>
                  <a:prstClr val="black"/>
                </a:solidFill>
                <a:latin typeface="Arial"/>
              </a:rPr>
              <a:t>All </a:t>
            </a:r>
            <a:r>
              <a:rPr lang="sv-SE" sz="2400" dirty="0" err="1">
                <a:solidFill>
                  <a:prstClr val="black"/>
                </a:solidFill>
                <a:latin typeface="Arial"/>
              </a:rPr>
              <a:t>are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!</a:t>
            </a:r>
          </a:p>
          <a:p>
            <a:pPr algn="ctr" defTabSz="1219170"/>
            <a:endParaRPr lang="sv-SE" sz="24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5" name="Grupp 14"/>
          <p:cNvGrpSpPr/>
          <p:nvPr/>
        </p:nvGrpSpPr>
        <p:grpSpPr>
          <a:xfrm>
            <a:off x="1465097" y="4349348"/>
            <a:ext cx="8784297" cy="876205"/>
            <a:chOff x="1098822" y="3296736"/>
            <a:chExt cx="6588223" cy="657154"/>
          </a:xfrm>
        </p:grpSpPr>
        <p:pic>
          <p:nvPicPr>
            <p:cNvPr id="1026" name="Picture 2" descr="Bilder, stockfoton och vektorer med Avatar+people+flat | Shutterstock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12" b="76180"/>
            <a:stretch/>
          </p:blipFill>
          <p:spPr bwMode="auto">
            <a:xfrm>
              <a:off x="2222607" y="3318621"/>
              <a:ext cx="1278692" cy="635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People Man Women - Free image on Pixabay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833" b="66087"/>
            <a:stretch/>
          </p:blipFill>
          <p:spPr bwMode="auto">
            <a:xfrm>
              <a:off x="3516607" y="3510432"/>
              <a:ext cx="1410928" cy="40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Bilder, stockfoton och vektorer med Avatar+people+flat | Shutterstock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19" r="12700" b="76614"/>
            <a:stretch/>
          </p:blipFill>
          <p:spPr bwMode="auto">
            <a:xfrm>
              <a:off x="4938864" y="3296736"/>
              <a:ext cx="1595751" cy="62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Bare fordi jeg kan! – mom40plus blo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6" r="18034" b="52565"/>
            <a:stretch/>
          </p:blipFill>
          <p:spPr bwMode="auto">
            <a:xfrm>
              <a:off x="6483925" y="3365372"/>
              <a:ext cx="1203120" cy="542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Set of cheerful senior people hipsters gathering vector image on ...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8" t="14497" r="44762" b="52777"/>
            <a:stretch/>
          </p:blipFill>
          <p:spPr bwMode="auto">
            <a:xfrm>
              <a:off x="1098822" y="3308312"/>
              <a:ext cx="1233595" cy="615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698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 txBox="1">
            <a:spLocks/>
          </p:cNvSpPr>
          <p:nvPr/>
        </p:nvSpPr>
        <p:spPr bwMode="auto">
          <a:xfrm>
            <a:off x="426405" y="1696244"/>
            <a:ext cx="10799156" cy="34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219170">
              <a:spcBef>
                <a:spcPts val="0"/>
              </a:spcBef>
            </a:pP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Benchmarking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Umeå kommun –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worked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long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gender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  <a:endParaRPr lang="sv-SE" sz="18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219170">
              <a:spcBef>
                <a:spcPts val="0"/>
              </a:spcBef>
            </a:pPr>
            <a:endParaRPr lang="sv-SE" sz="18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219170">
              <a:spcBef>
                <a:spcPts val="0"/>
              </a:spcBef>
            </a:pP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gender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consultants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choosed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defTabSz="1219170">
              <a:spcBef>
                <a:spcPts val="0"/>
              </a:spcBef>
            </a:pPr>
            <a:endParaRPr lang="sv-SE" sz="18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219170">
              <a:spcBef>
                <a:spcPts val="0"/>
              </a:spcBef>
            </a:pP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process the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 and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endParaRPr lang="sv-SE" sz="18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219170">
              <a:spcBef>
                <a:spcPts val="0"/>
              </a:spcBef>
            </a:pPr>
            <a:endParaRPr lang="sv-SE" sz="18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219170">
              <a:spcBef>
                <a:spcPts val="0"/>
              </a:spcBef>
            </a:pP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national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gender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</a:t>
            </a:r>
          </a:p>
          <a:p>
            <a:pPr marL="0" indent="0" defTabSz="1219170">
              <a:spcBef>
                <a:spcPts val="0"/>
              </a:spcBef>
            </a:pPr>
            <a:endParaRPr lang="sv-SE" sz="18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219170">
              <a:spcBef>
                <a:spcPts val="0"/>
              </a:spcBef>
            </a:pP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mesurements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payed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attention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like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elderly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8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219170">
              <a:spcBef>
                <a:spcPts val="0"/>
              </a:spcBef>
            </a:pP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wanted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Jönköping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bicycling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kinds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endParaRPr lang="sv-SE" sz="18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 8"/>
          <p:cNvGrpSpPr/>
          <p:nvPr/>
        </p:nvGrpSpPr>
        <p:grpSpPr>
          <a:xfrm>
            <a:off x="10067930" y="594036"/>
            <a:ext cx="1397447" cy="1073481"/>
            <a:chOff x="5138382" y="405771"/>
            <a:chExt cx="1048085" cy="805111"/>
          </a:xfrm>
        </p:grpSpPr>
        <p:pic>
          <p:nvPicPr>
            <p:cNvPr id="4" name="Picture 2" descr="Bildresultat för jämställdhet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73" b="67787"/>
            <a:stretch/>
          </p:blipFill>
          <p:spPr bwMode="auto">
            <a:xfrm>
              <a:off x="5138382" y="405771"/>
              <a:ext cx="1048085" cy="785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Bildresultat för jämställdhet">
              <a:hlinkClick r:id="rId2"/>
            </p:cNvPr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9" r="79865" b="66432"/>
            <a:stretch/>
          </p:blipFill>
          <p:spPr bwMode="auto">
            <a:xfrm>
              <a:off x="5902480" y="408730"/>
              <a:ext cx="153693" cy="802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26376" r="89396" b="5010"/>
          <a:stretch/>
        </p:blipFill>
        <p:spPr bwMode="auto">
          <a:xfrm>
            <a:off x="8268143" y="4919461"/>
            <a:ext cx="1573597" cy="125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ubrik 7"/>
          <p:cNvSpPr txBox="1">
            <a:spLocks/>
          </p:cNvSpPr>
          <p:nvPr/>
        </p:nvSpPr>
        <p:spPr>
          <a:xfrm>
            <a:off x="289871" y="672664"/>
            <a:ext cx="9493140" cy="6526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1219170"/>
            <a:r>
              <a:rPr lang="sv-SE" sz="2400" b="1" dirty="0">
                <a:solidFill>
                  <a:srgbClr val="09BDD5"/>
                </a:solidFill>
              </a:rPr>
              <a:t>Gender </a:t>
            </a:r>
            <a:r>
              <a:rPr lang="sv-SE" sz="2400" b="1" dirty="0" err="1">
                <a:solidFill>
                  <a:srgbClr val="09BDD5"/>
                </a:solidFill>
              </a:rPr>
              <a:t>equality</a:t>
            </a:r>
            <a:r>
              <a:rPr lang="sv-SE" sz="2400" b="1" dirty="0">
                <a:solidFill>
                  <a:srgbClr val="09BDD5"/>
                </a:solidFill>
              </a:rPr>
              <a:t> </a:t>
            </a:r>
            <a:r>
              <a:rPr lang="sv-SE" sz="2400" dirty="0">
                <a:solidFill>
                  <a:srgbClr val="09BDD5"/>
                </a:solidFill>
              </a:rPr>
              <a:t>in focus </a:t>
            </a:r>
            <a:r>
              <a:rPr lang="sv-SE" sz="2400" dirty="0" err="1">
                <a:solidFill>
                  <a:srgbClr val="09BDD5"/>
                </a:solidFill>
              </a:rPr>
              <a:t>through</a:t>
            </a:r>
            <a:r>
              <a:rPr lang="sv-SE" sz="2400" dirty="0">
                <a:solidFill>
                  <a:srgbClr val="09BDD5"/>
                </a:solidFill>
              </a:rPr>
              <a:t> the </a:t>
            </a:r>
            <a:r>
              <a:rPr lang="sv-SE" sz="2400" dirty="0" err="1">
                <a:solidFill>
                  <a:srgbClr val="09BDD5"/>
                </a:solidFill>
              </a:rPr>
              <a:t>work</a:t>
            </a:r>
            <a:r>
              <a:rPr lang="sv-SE" sz="2400" dirty="0">
                <a:solidFill>
                  <a:srgbClr val="09BDD5"/>
                </a:solidFill>
              </a:rPr>
              <a:t> </a:t>
            </a:r>
            <a:r>
              <a:rPr lang="sv-SE" sz="2400" dirty="0" err="1">
                <a:solidFill>
                  <a:srgbClr val="09BDD5"/>
                </a:solidFill>
              </a:rPr>
              <a:t>with</a:t>
            </a:r>
            <a:r>
              <a:rPr lang="sv-SE" sz="2400" dirty="0">
                <a:solidFill>
                  <a:srgbClr val="09BDD5"/>
                </a:solidFill>
              </a:rPr>
              <a:t> the </a:t>
            </a:r>
            <a:r>
              <a:rPr lang="sv-SE" sz="2400" dirty="0" err="1">
                <a:solidFill>
                  <a:srgbClr val="09BDD5"/>
                </a:solidFill>
              </a:rPr>
              <a:t>bicycle</a:t>
            </a:r>
            <a:r>
              <a:rPr lang="sv-SE" sz="2400" dirty="0">
                <a:solidFill>
                  <a:srgbClr val="09BDD5"/>
                </a:solidFill>
              </a:rPr>
              <a:t> </a:t>
            </a:r>
            <a:r>
              <a:rPr lang="sv-SE" sz="2400" dirty="0" err="1">
                <a:solidFill>
                  <a:srgbClr val="09BDD5"/>
                </a:solidFill>
              </a:rPr>
              <a:t>strategy</a:t>
            </a:r>
            <a:endParaRPr lang="sv-SE" sz="2400" dirty="0">
              <a:solidFill>
                <a:prstClr val="black"/>
              </a:solidFill>
            </a:endParaRPr>
          </a:p>
        </p:txBody>
      </p:sp>
      <p:sp>
        <p:nvSpPr>
          <p:cNvPr id="17" name="Ellips 16"/>
          <p:cNvSpPr/>
          <p:nvPr/>
        </p:nvSpPr>
        <p:spPr>
          <a:xfrm>
            <a:off x="1" y="4269742"/>
            <a:ext cx="11670889" cy="10531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sv-SE" sz="240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1" name="Grupp 10"/>
          <p:cNvGrpSpPr/>
          <p:nvPr/>
        </p:nvGrpSpPr>
        <p:grpSpPr>
          <a:xfrm>
            <a:off x="2750386" y="2630373"/>
            <a:ext cx="5685905" cy="3278737"/>
            <a:chOff x="2202874" y="1705623"/>
            <a:chExt cx="4264429" cy="2459053"/>
          </a:xfrm>
        </p:grpSpPr>
        <p:pic>
          <p:nvPicPr>
            <p:cNvPr id="12" name="Picture 2" descr="Bildresultat för jämställdhet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7" t="1" r="-1" b="-413"/>
            <a:stretch/>
          </p:blipFill>
          <p:spPr bwMode="auto">
            <a:xfrm>
              <a:off x="2202874" y="1716205"/>
              <a:ext cx="4240172" cy="2448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Bildresultat för jämställdhet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80" t="1" r="75783" b="-413"/>
            <a:stretch/>
          </p:blipFill>
          <p:spPr bwMode="auto">
            <a:xfrm>
              <a:off x="2527069" y="1716204"/>
              <a:ext cx="349136" cy="2448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Bildresultat för jämställdhet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80" t="1" r="75783" b="-413"/>
            <a:stretch/>
          </p:blipFill>
          <p:spPr bwMode="auto">
            <a:xfrm>
              <a:off x="3241965" y="1713938"/>
              <a:ext cx="349136" cy="2448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Bildresultat för jämställdhet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80" t="1" r="75783" b="-413"/>
            <a:stretch/>
          </p:blipFill>
          <p:spPr bwMode="auto">
            <a:xfrm>
              <a:off x="6118167" y="1713937"/>
              <a:ext cx="349136" cy="2448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Bildresultat för jämställdhet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80" t="1" r="75783" b="-413"/>
            <a:stretch/>
          </p:blipFill>
          <p:spPr bwMode="auto">
            <a:xfrm>
              <a:off x="5428213" y="1705623"/>
              <a:ext cx="349136" cy="2448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171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 txBox="1">
            <a:spLocks/>
          </p:cNvSpPr>
          <p:nvPr/>
        </p:nvSpPr>
        <p:spPr>
          <a:xfrm>
            <a:off x="289873" y="1314246"/>
            <a:ext cx="8052179" cy="47928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219170">
              <a:spcBef>
                <a:spcPts val="0"/>
              </a:spcBef>
              <a:buClr>
                <a:srgbClr val="39BBCF"/>
              </a:buClr>
              <a:buNone/>
            </a:pPr>
            <a:r>
              <a:rPr lang="sv-SE" sz="1867" b="1" dirty="0">
                <a:solidFill>
                  <a:prstClr val="black"/>
                </a:solidFill>
              </a:rPr>
              <a:t>Opinion </a:t>
            </a:r>
            <a:r>
              <a:rPr lang="sv-SE" sz="1867" b="1" dirty="0" err="1">
                <a:solidFill>
                  <a:prstClr val="black"/>
                </a:solidFill>
              </a:rPr>
              <a:t>about</a:t>
            </a:r>
            <a:r>
              <a:rPr lang="sv-SE" sz="1867" b="1" dirty="0">
                <a:solidFill>
                  <a:prstClr val="black"/>
                </a:solidFill>
              </a:rPr>
              <a:t> the program </a:t>
            </a:r>
            <a:r>
              <a:rPr lang="sv-SE" sz="1867" dirty="0">
                <a:solidFill>
                  <a:prstClr val="black"/>
                </a:solidFill>
              </a:rPr>
              <a:t>– Pressrelease, web, social media and </a:t>
            </a:r>
            <a:r>
              <a:rPr lang="sv-SE" sz="1867" dirty="0" err="1">
                <a:solidFill>
                  <a:prstClr val="black"/>
                </a:solidFill>
              </a:rPr>
              <a:t>directed</a:t>
            </a:r>
            <a:r>
              <a:rPr lang="sv-SE" sz="1867" dirty="0">
                <a:solidFill>
                  <a:prstClr val="black"/>
                </a:solidFill>
              </a:rPr>
              <a:t> mailing</a:t>
            </a:r>
          </a:p>
          <a:p>
            <a:pPr marL="0" lvl="1" indent="0" defTabSz="1219170">
              <a:spcBef>
                <a:spcPts val="0"/>
              </a:spcBef>
              <a:buClr>
                <a:srgbClr val="39BBCF"/>
              </a:buClr>
              <a:buNone/>
            </a:pPr>
            <a:endParaRPr lang="sv-SE" sz="1867" dirty="0">
              <a:solidFill>
                <a:prstClr val="black"/>
              </a:solidFill>
            </a:endParaRPr>
          </a:p>
          <a:p>
            <a:pPr marL="0" lvl="1" indent="0" defTabSz="1219170">
              <a:spcBef>
                <a:spcPts val="0"/>
              </a:spcBef>
              <a:buClr>
                <a:srgbClr val="39BBCF"/>
              </a:buClr>
              <a:buNone/>
            </a:pPr>
            <a:r>
              <a:rPr lang="sv-SE" sz="1867" b="1" dirty="0">
                <a:solidFill>
                  <a:prstClr val="black"/>
                </a:solidFill>
              </a:rPr>
              <a:t>An </a:t>
            </a:r>
            <a:r>
              <a:rPr lang="sv-SE" sz="1867" b="1" dirty="0" err="1">
                <a:solidFill>
                  <a:prstClr val="black"/>
                </a:solidFill>
              </a:rPr>
              <a:t>open</a:t>
            </a:r>
            <a:r>
              <a:rPr lang="sv-SE" sz="1867" b="1" dirty="0">
                <a:solidFill>
                  <a:prstClr val="black"/>
                </a:solidFill>
              </a:rPr>
              <a:t> </a:t>
            </a:r>
            <a:r>
              <a:rPr lang="sv-SE" sz="1867" b="1" dirty="0" err="1">
                <a:solidFill>
                  <a:prstClr val="black"/>
                </a:solidFill>
              </a:rPr>
              <a:t>poll</a:t>
            </a:r>
            <a:r>
              <a:rPr lang="sv-SE" sz="1867" b="1" dirty="0">
                <a:solidFill>
                  <a:prstClr val="black"/>
                </a:solidFill>
              </a:rPr>
              <a:t> </a:t>
            </a:r>
            <a:r>
              <a:rPr lang="sv-SE" sz="1867" b="1" dirty="0" err="1">
                <a:solidFill>
                  <a:prstClr val="black"/>
                </a:solidFill>
              </a:rPr>
              <a:t>with</a:t>
            </a:r>
            <a:r>
              <a:rPr lang="sv-SE" sz="1867" b="1" dirty="0">
                <a:solidFill>
                  <a:prstClr val="black"/>
                </a:solidFill>
              </a:rPr>
              <a:t> </a:t>
            </a:r>
            <a:r>
              <a:rPr lang="sv-SE" sz="1867" b="1" dirty="0" err="1">
                <a:solidFill>
                  <a:prstClr val="black"/>
                </a:solidFill>
              </a:rPr>
              <a:t>five</a:t>
            </a:r>
            <a:r>
              <a:rPr lang="sv-SE" sz="1867" b="1" dirty="0">
                <a:solidFill>
                  <a:prstClr val="black"/>
                </a:solidFill>
              </a:rPr>
              <a:t> </a:t>
            </a:r>
            <a:r>
              <a:rPr lang="sv-SE" sz="1867" b="1" dirty="0" err="1">
                <a:solidFill>
                  <a:prstClr val="black"/>
                </a:solidFill>
              </a:rPr>
              <a:t>questions</a:t>
            </a:r>
            <a:r>
              <a:rPr lang="sv-SE" sz="1867" b="1" dirty="0">
                <a:solidFill>
                  <a:prstClr val="black"/>
                </a:solidFill>
              </a:rPr>
              <a:t> </a:t>
            </a:r>
            <a:r>
              <a:rPr lang="sv-SE" sz="1867" b="1" dirty="0" err="1">
                <a:solidFill>
                  <a:prstClr val="black"/>
                </a:solidFill>
              </a:rPr>
              <a:t>about</a:t>
            </a:r>
            <a:r>
              <a:rPr lang="sv-SE" sz="1867" b="1" dirty="0">
                <a:solidFill>
                  <a:prstClr val="black"/>
                </a:solidFill>
              </a:rPr>
              <a:t> cykling </a:t>
            </a:r>
            <a:r>
              <a:rPr lang="sv-SE" sz="1867" dirty="0">
                <a:solidFill>
                  <a:prstClr val="black"/>
                </a:solidFill>
              </a:rPr>
              <a:t>– web, press, social media and meetings </a:t>
            </a:r>
            <a:r>
              <a:rPr lang="sv-SE" sz="1867" dirty="0" err="1">
                <a:solidFill>
                  <a:prstClr val="black"/>
                </a:solidFill>
              </a:rPr>
              <a:t>with</a:t>
            </a:r>
            <a:r>
              <a:rPr lang="sv-SE" sz="1867" dirty="0">
                <a:solidFill>
                  <a:prstClr val="black"/>
                </a:solidFill>
              </a:rPr>
              <a:t> </a:t>
            </a:r>
            <a:r>
              <a:rPr lang="sv-SE" sz="1867" dirty="0" err="1">
                <a:solidFill>
                  <a:prstClr val="black"/>
                </a:solidFill>
              </a:rPr>
              <a:t>citizens</a:t>
            </a:r>
            <a:r>
              <a:rPr lang="sv-SE" sz="1867" dirty="0">
                <a:solidFill>
                  <a:prstClr val="black"/>
                </a:solidFill>
              </a:rPr>
              <a:t>.</a:t>
            </a:r>
          </a:p>
          <a:p>
            <a:pPr marL="0" lvl="1" indent="0" defTabSz="1219170">
              <a:spcBef>
                <a:spcPts val="0"/>
              </a:spcBef>
              <a:buClr>
                <a:srgbClr val="39BBCF"/>
              </a:buClr>
              <a:buNone/>
            </a:pPr>
            <a:r>
              <a:rPr lang="sv-SE" sz="1867" dirty="0">
                <a:solidFill>
                  <a:prstClr val="black"/>
                </a:solidFill>
              </a:rPr>
              <a:t> </a:t>
            </a:r>
          </a:p>
          <a:p>
            <a:pPr marL="228594" lvl="3" indent="-228594" defTabSz="1219170">
              <a:spcBef>
                <a:spcPts val="0"/>
              </a:spcBef>
              <a:buClr>
                <a:prstClr val="black"/>
              </a:buClr>
            </a:pPr>
            <a:r>
              <a:rPr lang="sv-SE" sz="1867" dirty="0">
                <a:solidFill>
                  <a:prstClr val="black"/>
                </a:solidFill>
              </a:rPr>
              <a:t>Jönköping </a:t>
            </a:r>
            <a:r>
              <a:rPr lang="sv-SE" sz="1867" dirty="0" err="1">
                <a:solidFill>
                  <a:prstClr val="black"/>
                </a:solidFill>
              </a:rPr>
              <a:t>city’s</a:t>
            </a:r>
            <a:r>
              <a:rPr lang="sv-SE" sz="1867" dirty="0">
                <a:solidFill>
                  <a:prstClr val="black"/>
                </a:solidFill>
              </a:rPr>
              <a:t> web page, Facebook page and </a:t>
            </a:r>
            <a:r>
              <a:rPr lang="sv-SE" sz="1867" dirty="0" err="1">
                <a:solidFill>
                  <a:prstClr val="black"/>
                </a:solidFill>
              </a:rPr>
              <a:t>Instagram</a:t>
            </a:r>
            <a:endParaRPr lang="sv-SE" sz="1867" dirty="0">
              <a:solidFill>
                <a:prstClr val="black"/>
              </a:solidFill>
            </a:endParaRPr>
          </a:p>
          <a:p>
            <a:pPr marL="228594" lvl="3" indent="-228594" defTabSz="1219170">
              <a:spcBef>
                <a:spcPts val="0"/>
              </a:spcBef>
              <a:buClr>
                <a:prstClr val="black"/>
              </a:buClr>
            </a:pPr>
            <a:r>
              <a:rPr lang="sv-SE" sz="1867" dirty="0">
                <a:solidFill>
                  <a:prstClr val="black"/>
                </a:solidFill>
              </a:rPr>
              <a:t>Pop </a:t>
            </a:r>
            <a:r>
              <a:rPr lang="sv-SE" sz="1867" dirty="0" err="1">
                <a:solidFill>
                  <a:prstClr val="black"/>
                </a:solidFill>
              </a:rPr>
              <a:t>up</a:t>
            </a:r>
            <a:r>
              <a:rPr lang="sv-SE" sz="1867" dirty="0">
                <a:solidFill>
                  <a:prstClr val="black"/>
                </a:solidFill>
              </a:rPr>
              <a:t>-meetings </a:t>
            </a:r>
            <a:r>
              <a:rPr lang="sv-SE" sz="1867" dirty="0" err="1">
                <a:solidFill>
                  <a:prstClr val="black"/>
                </a:solidFill>
              </a:rPr>
              <a:t>with</a:t>
            </a:r>
            <a:r>
              <a:rPr lang="sv-SE" sz="1867" dirty="0">
                <a:solidFill>
                  <a:prstClr val="black"/>
                </a:solidFill>
              </a:rPr>
              <a:t> </a:t>
            </a:r>
            <a:r>
              <a:rPr lang="sv-SE" sz="1867" dirty="0" err="1">
                <a:solidFill>
                  <a:prstClr val="black"/>
                </a:solidFill>
              </a:rPr>
              <a:t>citizens</a:t>
            </a:r>
            <a:endParaRPr lang="sv-SE" sz="1867" dirty="0">
              <a:solidFill>
                <a:prstClr val="black"/>
              </a:solidFill>
            </a:endParaRPr>
          </a:p>
          <a:p>
            <a:pPr marL="838179" lvl="4" indent="-228594" defTabSz="1219170">
              <a:spcBef>
                <a:spcPts val="0"/>
              </a:spcBef>
              <a:buClrTx/>
            </a:pPr>
            <a:r>
              <a:rPr lang="sv-SE" sz="1867" dirty="0">
                <a:solidFill>
                  <a:prstClr val="black"/>
                </a:solidFill>
              </a:rPr>
              <a:t>Rosenlundsskolan (</a:t>
            </a:r>
            <a:r>
              <a:rPr lang="sv-SE" sz="1867" dirty="0" err="1">
                <a:solidFill>
                  <a:prstClr val="black"/>
                </a:solidFill>
              </a:rPr>
              <a:t>school</a:t>
            </a:r>
            <a:r>
              <a:rPr lang="sv-SE" sz="1867" dirty="0">
                <a:solidFill>
                  <a:prstClr val="black"/>
                </a:solidFill>
              </a:rPr>
              <a:t>, 7th to 9th </a:t>
            </a:r>
            <a:r>
              <a:rPr lang="sv-SE" sz="1867" dirty="0" err="1">
                <a:solidFill>
                  <a:prstClr val="black"/>
                </a:solidFill>
              </a:rPr>
              <a:t>grade</a:t>
            </a:r>
            <a:r>
              <a:rPr lang="sv-SE" sz="1867" dirty="0">
                <a:solidFill>
                  <a:prstClr val="black"/>
                </a:solidFill>
              </a:rPr>
              <a:t>)</a:t>
            </a:r>
          </a:p>
          <a:p>
            <a:pPr marL="838179" lvl="4" indent="-228594" defTabSz="1219170">
              <a:spcBef>
                <a:spcPts val="0"/>
              </a:spcBef>
              <a:buClrTx/>
            </a:pPr>
            <a:r>
              <a:rPr lang="sv-SE" sz="1867" dirty="0">
                <a:solidFill>
                  <a:prstClr val="black"/>
                </a:solidFill>
              </a:rPr>
              <a:t>A </a:t>
            </a:r>
            <a:r>
              <a:rPr lang="sv-SE" sz="1867" dirty="0" err="1">
                <a:solidFill>
                  <a:prstClr val="black"/>
                </a:solidFill>
              </a:rPr>
              <a:t>horseriding</a:t>
            </a:r>
            <a:r>
              <a:rPr lang="sv-SE" sz="1867" dirty="0">
                <a:solidFill>
                  <a:prstClr val="black"/>
                </a:solidFill>
              </a:rPr>
              <a:t> club</a:t>
            </a:r>
          </a:p>
          <a:p>
            <a:pPr marL="838179" lvl="4" indent="-228594" defTabSz="1219170">
              <a:spcBef>
                <a:spcPts val="0"/>
              </a:spcBef>
              <a:buClrTx/>
            </a:pPr>
            <a:r>
              <a:rPr lang="sv-SE" sz="1867" dirty="0">
                <a:solidFill>
                  <a:prstClr val="black"/>
                </a:solidFill>
              </a:rPr>
              <a:t>Öxnehaga </a:t>
            </a:r>
            <a:r>
              <a:rPr lang="sv-SE" sz="1867" dirty="0" err="1">
                <a:solidFill>
                  <a:prstClr val="black"/>
                </a:solidFill>
              </a:rPr>
              <a:t>library</a:t>
            </a:r>
            <a:r>
              <a:rPr lang="sv-SE" sz="1867" dirty="0">
                <a:solidFill>
                  <a:prstClr val="black"/>
                </a:solidFill>
              </a:rPr>
              <a:t> (</a:t>
            </a:r>
            <a:r>
              <a:rPr lang="sv-SE" sz="1867" dirty="0" err="1">
                <a:solidFill>
                  <a:prstClr val="black"/>
                </a:solidFill>
              </a:rPr>
              <a:t>language</a:t>
            </a:r>
            <a:r>
              <a:rPr lang="sv-SE" sz="1867" dirty="0">
                <a:solidFill>
                  <a:prstClr val="black"/>
                </a:solidFill>
              </a:rPr>
              <a:t> café for </a:t>
            </a:r>
            <a:r>
              <a:rPr lang="sv-SE" sz="1867" dirty="0" err="1">
                <a:solidFill>
                  <a:prstClr val="black"/>
                </a:solidFill>
              </a:rPr>
              <a:t>newcommers</a:t>
            </a:r>
            <a:r>
              <a:rPr lang="sv-SE" sz="1867" dirty="0">
                <a:solidFill>
                  <a:prstClr val="black"/>
                </a:solidFill>
              </a:rPr>
              <a:t>)</a:t>
            </a:r>
          </a:p>
          <a:p>
            <a:pPr marL="838179" lvl="4" indent="-228594" defTabSz="1219170">
              <a:spcBef>
                <a:spcPts val="0"/>
              </a:spcBef>
              <a:buClrTx/>
            </a:pPr>
            <a:r>
              <a:rPr lang="sv-SE" sz="1867" dirty="0">
                <a:solidFill>
                  <a:prstClr val="black"/>
                </a:solidFill>
              </a:rPr>
              <a:t>City </a:t>
            </a:r>
            <a:r>
              <a:rPr lang="sv-SE" sz="1867" dirty="0" err="1">
                <a:solidFill>
                  <a:prstClr val="black"/>
                </a:solidFill>
              </a:rPr>
              <a:t>library</a:t>
            </a:r>
            <a:r>
              <a:rPr lang="sv-SE" sz="1867" dirty="0">
                <a:solidFill>
                  <a:prstClr val="black"/>
                </a:solidFill>
              </a:rPr>
              <a:t> </a:t>
            </a:r>
            <a:r>
              <a:rPr lang="sv-SE" sz="1867" dirty="0" err="1">
                <a:solidFill>
                  <a:prstClr val="black"/>
                </a:solidFill>
              </a:rPr>
              <a:t>of</a:t>
            </a:r>
            <a:r>
              <a:rPr lang="sv-SE" sz="1867" dirty="0">
                <a:solidFill>
                  <a:prstClr val="black"/>
                </a:solidFill>
              </a:rPr>
              <a:t> Jönköping</a:t>
            </a:r>
          </a:p>
          <a:p>
            <a:pPr marL="838179" lvl="4" indent="-228594" defTabSz="1219170">
              <a:spcBef>
                <a:spcPts val="0"/>
              </a:spcBef>
              <a:buClrTx/>
            </a:pPr>
            <a:r>
              <a:rPr lang="en-US" sz="1867" dirty="0">
                <a:solidFill>
                  <a:prstClr val="black"/>
                </a:solidFill>
              </a:rPr>
              <a:t>Entrance hall of Jönköping University </a:t>
            </a:r>
            <a:endParaRPr lang="sv-SE" sz="1867" dirty="0">
              <a:solidFill>
                <a:prstClr val="black"/>
              </a:solidFill>
            </a:endParaRPr>
          </a:p>
        </p:txBody>
      </p:sp>
      <p:sp>
        <p:nvSpPr>
          <p:cNvPr id="4" name="Rubrik 7"/>
          <p:cNvSpPr txBox="1">
            <a:spLocks/>
          </p:cNvSpPr>
          <p:nvPr/>
        </p:nvSpPr>
        <p:spPr>
          <a:xfrm>
            <a:off x="289873" y="672664"/>
            <a:ext cx="6799811" cy="65266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1219170"/>
            <a:r>
              <a:rPr lang="sv-SE" sz="2667" dirty="0" err="1">
                <a:solidFill>
                  <a:srgbClr val="09BDD5"/>
                </a:solidFill>
              </a:rPr>
              <a:t>How</a:t>
            </a:r>
            <a:r>
              <a:rPr lang="sv-SE" sz="2667" dirty="0">
                <a:solidFill>
                  <a:srgbClr val="09BDD5"/>
                </a:solidFill>
              </a:rPr>
              <a:t> do </a:t>
            </a:r>
            <a:r>
              <a:rPr lang="sv-SE" sz="2667" dirty="0" err="1">
                <a:solidFill>
                  <a:srgbClr val="09BDD5"/>
                </a:solidFill>
              </a:rPr>
              <a:t>we</a:t>
            </a:r>
            <a:r>
              <a:rPr lang="sv-SE" sz="2667" dirty="0">
                <a:solidFill>
                  <a:srgbClr val="09BDD5"/>
                </a:solidFill>
              </a:rPr>
              <a:t> </a:t>
            </a:r>
            <a:r>
              <a:rPr lang="sv-SE" sz="2667" dirty="0" err="1">
                <a:solidFill>
                  <a:srgbClr val="09BDD5"/>
                </a:solidFill>
              </a:rPr>
              <a:t>reach</a:t>
            </a:r>
            <a:r>
              <a:rPr lang="sv-SE" sz="2667" dirty="0">
                <a:solidFill>
                  <a:srgbClr val="09BDD5"/>
                </a:solidFill>
              </a:rPr>
              <a:t> different </a:t>
            </a:r>
            <a:r>
              <a:rPr lang="sv-SE" sz="2667" dirty="0" err="1">
                <a:solidFill>
                  <a:srgbClr val="09BDD5"/>
                </a:solidFill>
              </a:rPr>
              <a:t>people</a:t>
            </a:r>
            <a:r>
              <a:rPr lang="sv-SE" sz="2667" dirty="0">
                <a:solidFill>
                  <a:srgbClr val="09BDD5"/>
                </a:solidFill>
              </a:rPr>
              <a:t>? In different </a:t>
            </a:r>
            <a:r>
              <a:rPr lang="sv-SE" sz="2667" dirty="0" err="1">
                <a:solidFill>
                  <a:srgbClr val="09BDD5"/>
                </a:solidFill>
              </a:rPr>
              <a:t>ways</a:t>
            </a:r>
            <a:r>
              <a:rPr lang="sv-SE" sz="2667" dirty="0">
                <a:solidFill>
                  <a:srgbClr val="09BDD5"/>
                </a:solidFill>
              </a:rPr>
              <a:t>!</a:t>
            </a:r>
            <a:endParaRPr lang="sv-SE" sz="2667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3" r="31803"/>
          <a:stretch/>
        </p:blipFill>
        <p:spPr bwMode="auto">
          <a:xfrm flipH="1">
            <a:off x="9399326" y="4606140"/>
            <a:ext cx="2105892" cy="114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2" r="17719"/>
          <a:stretch/>
        </p:blipFill>
        <p:spPr bwMode="auto">
          <a:xfrm>
            <a:off x="9399326" y="426440"/>
            <a:ext cx="1306287" cy="114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1" r="2988"/>
          <a:stretch/>
        </p:blipFill>
        <p:spPr bwMode="auto">
          <a:xfrm rot="427717" flipH="1">
            <a:off x="7642629" y="3555296"/>
            <a:ext cx="1144555" cy="114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r="68282"/>
          <a:stretch/>
        </p:blipFill>
        <p:spPr bwMode="auto">
          <a:xfrm flipH="1">
            <a:off x="8214907" y="1702006"/>
            <a:ext cx="3495871" cy="114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1" r="53055"/>
          <a:stretch/>
        </p:blipFill>
        <p:spPr bwMode="auto">
          <a:xfrm>
            <a:off x="9399326" y="3137206"/>
            <a:ext cx="1311565" cy="114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41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46525" y="441517"/>
            <a:ext cx="3920852" cy="831531"/>
          </a:xfrm>
        </p:spPr>
        <p:txBody>
          <a:bodyPr>
            <a:normAutofit/>
          </a:bodyPr>
          <a:lstStyle/>
          <a:p>
            <a:pPr marL="457189" lvl="1" indent="0">
              <a:buNone/>
            </a:pPr>
            <a:r>
              <a:rPr lang="sv-SE" sz="1867" dirty="0"/>
              <a:t>117 </a:t>
            </a:r>
            <a:r>
              <a:rPr lang="sv-SE" sz="1867" dirty="0" err="1"/>
              <a:t>answers</a:t>
            </a:r>
            <a:r>
              <a:rPr lang="sv-SE" sz="1867" dirty="0"/>
              <a:t> from web</a:t>
            </a:r>
          </a:p>
          <a:p>
            <a:pPr marL="457189" lvl="1" indent="0">
              <a:buNone/>
            </a:pPr>
            <a:r>
              <a:rPr lang="sv-SE" sz="1867" dirty="0"/>
              <a:t>91 </a:t>
            </a:r>
            <a:r>
              <a:rPr lang="sv-SE" sz="1867" dirty="0" err="1"/>
              <a:t>answers</a:t>
            </a:r>
            <a:r>
              <a:rPr lang="sv-SE" sz="1867" dirty="0"/>
              <a:t> at meetings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65" y="1273049"/>
            <a:ext cx="4309076" cy="242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1287249"/>
            <a:ext cx="4142443" cy="245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63" y="3723384"/>
            <a:ext cx="430907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99" y="3723386"/>
            <a:ext cx="4138952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8" r="31468" b="4288"/>
          <a:stretch/>
        </p:blipFill>
        <p:spPr bwMode="auto">
          <a:xfrm>
            <a:off x="10310451" y="5349645"/>
            <a:ext cx="1626781" cy="82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ubrik 7"/>
          <p:cNvSpPr txBox="1">
            <a:spLocks/>
          </p:cNvSpPr>
          <p:nvPr/>
        </p:nvSpPr>
        <p:spPr>
          <a:xfrm>
            <a:off x="289873" y="672664"/>
            <a:ext cx="1815152" cy="6526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1219170"/>
            <a:r>
              <a:rPr lang="sv-SE" sz="2667" dirty="0">
                <a:solidFill>
                  <a:srgbClr val="09BDD5"/>
                </a:solidFill>
              </a:rPr>
              <a:t>The Poll</a:t>
            </a:r>
            <a:endParaRPr lang="sv-SE" sz="2667" dirty="0">
              <a:solidFill>
                <a:prstClr val="black"/>
              </a:solidFill>
            </a:endParaRPr>
          </a:p>
        </p:txBody>
      </p:sp>
      <p:graphicFrame>
        <p:nvGraphicFramePr>
          <p:cNvPr id="13" name="Diagram 12"/>
          <p:cNvGraphicFramePr>
            <a:graphicFrameLocks/>
          </p:cNvGraphicFramePr>
          <p:nvPr/>
        </p:nvGraphicFramePr>
        <p:xfrm>
          <a:off x="1529542" y="1273049"/>
          <a:ext cx="8780909" cy="482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85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theme/theme1.xml><?xml version="1.0" encoding="utf-8"?>
<a:theme xmlns:a="http://schemas.openxmlformats.org/drawingml/2006/main" name="Valonia Vihreä">
  <a:themeElements>
    <a:clrScheme name="Valonian värit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D2466E"/>
      </a:accent1>
      <a:accent2>
        <a:srgbClr val="85B233"/>
      </a:accent2>
      <a:accent3>
        <a:srgbClr val="26542D"/>
      </a:accent3>
      <a:accent4>
        <a:srgbClr val="E1E67D"/>
      </a:accent4>
      <a:accent5>
        <a:srgbClr val="FFFFFF"/>
      </a:accent5>
      <a:accent6>
        <a:srgbClr val="FFFFFF"/>
      </a:accent6>
      <a:hlink>
        <a:srgbClr val="D2466E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5400" dirty="0" smtClean="0">
            <a:solidFill>
              <a:srgbClr val="D2466E"/>
            </a:solidFill>
            <a:latin typeface="Bebas Kai" panose="04050603020B02020204" pitchFamily="8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ema">
  <a:themeElements>
    <a:clrScheme name="Kommunblå">
      <a:dk1>
        <a:sysClr val="windowText" lastClr="000000"/>
      </a:dk1>
      <a:lt1>
        <a:sysClr val="window" lastClr="FFFFFF"/>
      </a:lt1>
      <a:dk2>
        <a:srgbClr val="183D49"/>
      </a:dk2>
      <a:lt2>
        <a:srgbClr val="EDEAE4"/>
      </a:lt2>
      <a:accent1>
        <a:srgbClr val="007FC8"/>
      </a:accent1>
      <a:accent2>
        <a:srgbClr val="DC3D4D"/>
      </a:accent2>
      <a:accent3>
        <a:srgbClr val="00A483"/>
      </a:accent3>
      <a:accent4>
        <a:srgbClr val="39BBCF"/>
      </a:accent4>
      <a:accent5>
        <a:srgbClr val="ED6F51"/>
      </a:accent5>
      <a:accent6>
        <a:srgbClr val="794695"/>
      </a:accent6>
      <a:hlink>
        <a:srgbClr val="0000FF"/>
      </a:hlink>
      <a:folHlink>
        <a:srgbClr val="800080"/>
      </a:folHlink>
    </a:clrScheme>
    <a:fontScheme name="Anpassa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16729488859764FA54F4F419AB5593D" ma:contentTypeVersion="8" ma:contentTypeDescription="Luo uusi asiakirja." ma:contentTypeScope="" ma:versionID="13397fc45dc0e0062f5373be0f098627">
  <xsd:schema xmlns:xsd="http://www.w3.org/2001/XMLSchema" xmlns:xs="http://www.w3.org/2001/XMLSchema" xmlns:p="http://schemas.microsoft.com/office/2006/metadata/properties" xmlns:ns2="36d64d7b-9a1c-4a28-9197-dc135e8d41dc" targetNamespace="http://schemas.microsoft.com/office/2006/metadata/properties" ma:root="true" ma:fieldsID="adc3bcce6c1f101a5f4b79d209cdda3d" ns2:_="">
    <xsd:import namespace="36d64d7b-9a1c-4a28-9197-dc135e8d41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64d7b-9a1c-4a28-9197-dc135e8d41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6E18F4-3320-4861-BB0E-86EBDD463F4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9C3763E-4AE7-427C-A568-83D90A75EC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279A14-00D8-4EA7-B2F1-B068B5BCFD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d64d7b-9a1c-4a28-9197-dc135e8d41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491</Words>
  <Application>Microsoft Office PowerPoint</Application>
  <PresentationFormat>Laajakuva</PresentationFormat>
  <Paragraphs>105</Paragraphs>
  <Slides>15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4" baseType="lpstr">
      <vt:lpstr>Arial</vt:lpstr>
      <vt:lpstr>Arial Nova Cond</vt:lpstr>
      <vt:lpstr>Bebas Kai</vt:lpstr>
      <vt:lpstr>Bebas Neue</vt:lpstr>
      <vt:lpstr>Calibri</vt:lpstr>
      <vt:lpstr>Calibri Light</vt:lpstr>
      <vt:lpstr>Wingdings</vt:lpstr>
      <vt:lpstr>Valonia Vihreä</vt:lpstr>
      <vt:lpstr>Office-tema</vt:lpstr>
      <vt:lpstr>PowerPoint-esitys</vt:lpstr>
      <vt:lpstr>How do we reach different people?  In different ways!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Sampo Anna</dc:creator>
  <cp:lastModifiedBy>Sampo Anna</cp:lastModifiedBy>
  <cp:revision>12</cp:revision>
  <dcterms:created xsi:type="dcterms:W3CDTF">2020-04-08T11:14:49Z</dcterms:created>
  <dcterms:modified xsi:type="dcterms:W3CDTF">2020-04-23T16:58:17Z</dcterms:modified>
</cp:coreProperties>
</file>