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  <p:sldMasterId id="2147483689" r:id="rId4"/>
    <p:sldMasterId id="2147483912" r:id="rId5"/>
  </p:sldMasterIdLst>
  <p:handoutMasterIdLst>
    <p:handoutMasterId r:id="rId13"/>
  </p:handoutMasterIdLst>
  <p:sldIdLst>
    <p:sldId id="261" r:id="rId6"/>
    <p:sldId id="295" r:id="rId7"/>
    <p:sldId id="289" r:id="rId8"/>
    <p:sldId id="262" r:id="rId9"/>
    <p:sldId id="290" r:id="rId10"/>
    <p:sldId id="291" r:id="rId11"/>
    <p:sldId id="287" r:id="rId12"/>
  </p:sldIdLst>
  <p:sldSz cx="9144000" cy="6858000" type="screen4x3"/>
  <p:notesSz cx="6724650" cy="9774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4/9/2018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5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10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4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7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4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1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3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76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3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18793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8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1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9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4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7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0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9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006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5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1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4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9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5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7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85730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36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TURKUABO_VAAKA-01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4" name="Picture 3" descr="TURKUABO_VAAKA-01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Satu Ylhäinen, Ympäristöterveys</a:t>
            </a:r>
            <a:br>
              <a:rPr lang="fi-FI" dirty="0" smtClean="0"/>
            </a:br>
            <a:r>
              <a:rPr lang="fi-FI" dirty="0" smtClean="0"/>
              <a:t>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8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0784" y="506413"/>
            <a:ext cx="7412952" cy="37941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78366" y="1976635"/>
            <a:ext cx="7697787" cy="3536950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  <a:t>Turun kaupunki</a:t>
            </a:r>
            <a:b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  <a:t>Kaupunkiympäristötoimiala</a:t>
            </a:r>
            <a:b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  <a:t>Ympäristöterveys</a:t>
            </a:r>
            <a:br>
              <a:rPr lang="fi-FI" sz="4400" b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sz="2800" b="0" dirty="0" err="1">
                <a:solidFill>
                  <a:prstClr val="black"/>
                </a:solidFill>
                <a:ea typeface="+mj-ea"/>
                <a:cs typeface="+mj-cs"/>
              </a:rPr>
              <a:t>Puolalankatu</a:t>
            </a:r>
            <a:r>
              <a:rPr lang="fi-FI" sz="2800" b="0" dirty="0">
                <a:solidFill>
                  <a:prstClr val="black"/>
                </a:solidFill>
                <a:ea typeface="+mj-ea"/>
                <a:cs typeface="+mj-cs"/>
              </a:rPr>
              <a:t> 5, 3. ja 4. krs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2891147" y="6096132"/>
            <a:ext cx="3187392" cy="42558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4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Ympäristöterveys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5785" y="2253625"/>
            <a:ext cx="6851203" cy="28398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Henkilökunta; terveystarkastajia 12, eläinlääkäreitä </a:t>
            </a:r>
            <a:r>
              <a:rPr lang="fi-FI" dirty="0" smtClean="0">
                <a:solidFill>
                  <a:srgbClr val="000000"/>
                </a:solidFill>
              </a:rPr>
              <a:t>2, ympäristöterveyspäällikkö, (eläinhoitolan henkilökunta)</a:t>
            </a: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rgbClr val="000000"/>
                </a:solidFill>
              </a:rPr>
              <a:t>Terveydensuojelu</a:t>
            </a:r>
            <a:r>
              <a:rPr lang="fi-FI" dirty="0" smtClean="0">
                <a:solidFill>
                  <a:srgbClr val="000000"/>
                </a:solidFill>
              </a:rPr>
              <a:t>, </a:t>
            </a:r>
            <a:r>
              <a:rPr lang="fi-FI" dirty="0" smtClean="0">
                <a:solidFill>
                  <a:srgbClr val="000000"/>
                </a:solidFill>
              </a:rPr>
              <a:t>tupakka/nikotiini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dirty="0" smtClean="0">
                <a:solidFill>
                  <a:srgbClr val="000000"/>
                </a:solidFill>
              </a:rPr>
              <a:t>elintarvikevalvonta,  </a:t>
            </a:r>
            <a:r>
              <a:rPr lang="fi-FI" dirty="0" smtClean="0">
                <a:solidFill>
                  <a:srgbClr val="000000"/>
                </a:solidFill>
              </a:rPr>
              <a:t>eläinsuojelu(+eläinhoitola)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Aluejako tai alakohtainen </a:t>
            </a:r>
            <a:r>
              <a:rPr lang="fi-FI" dirty="0" smtClean="0">
                <a:solidFill>
                  <a:srgbClr val="000000"/>
                </a:solidFill>
              </a:rPr>
              <a:t>jako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erveydensuojelu </a:t>
            </a:r>
            <a:r>
              <a:rPr lang="fi-FI" dirty="0">
                <a:solidFill>
                  <a:srgbClr val="000000"/>
                </a:solidFill>
              </a:rPr>
              <a:t>3. </a:t>
            </a:r>
            <a:r>
              <a:rPr lang="fi-FI" dirty="0">
                <a:solidFill>
                  <a:srgbClr val="000000"/>
                </a:solidFill>
              </a:rPr>
              <a:t>krs, </a:t>
            </a:r>
            <a:r>
              <a:rPr lang="fi-FI" dirty="0" smtClean="0">
                <a:solidFill>
                  <a:srgbClr val="000000"/>
                </a:solidFill>
              </a:rPr>
              <a:t>elintarvikevalvonta </a:t>
            </a:r>
            <a:r>
              <a:rPr lang="fi-FI" dirty="0">
                <a:solidFill>
                  <a:srgbClr val="000000"/>
                </a:solidFill>
              </a:rPr>
              <a:t>4. krs</a:t>
            </a:r>
            <a:endParaRPr lang="fi-FI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884912" y="5417354"/>
            <a:ext cx="7412952" cy="42965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8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11" y="508202"/>
            <a:ext cx="7412952" cy="998538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Terveydensuojelu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62" y="2066969"/>
            <a:ext cx="7177401" cy="217018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5 </a:t>
            </a:r>
            <a:r>
              <a:rPr lang="fi-FI" dirty="0" smtClean="0">
                <a:solidFill>
                  <a:schemeClr val="tx1"/>
                </a:solidFill>
              </a:rPr>
              <a:t>terveystarkastajaa</a:t>
            </a:r>
            <a:endParaRPr lang="fi-FI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Talous- ja uimavedet</a:t>
            </a: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Asunnot</a:t>
            </a: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Terveydensuojelulain mukaiset huoneistot</a:t>
            </a: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Tupakka- ja nikotiinikorvaustuotteiden </a:t>
            </a:r>
            <a:r>
              <a:rPr lang="fi-FI" dirty="0" err="1" smtClean="0">
                <a:solidFill>
                  <a:schemeClr val="tx1"/>
                </a:solidFill>
              </a:rPr>
              <a:t>luvat+valvonta</a:t>
            </a:r>
            <a:endParaRPr lang="fi-FI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Tuholaiset, laivatarkastukset, </a:t>
            </a:r>
            <a:r>
              <a:rPr lang="fi-FI" dirty="0" smtClean="0">
                <a:solidFill>
                  <a:schemeClr val="tx1"/>
                </a:solidFill>
              </a:rPr>
              <a:t>ruumiinsiirrot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1"/>
                </a:solidFill>
              </a:rPr>
              <a:t>Y</a:t>
            </a:r>
            <a:r>
              <a:rPr lang="fi-FI" dirty="0" smtClean="0">
                <a:solidFill>
                  <a:schemeClr val="tx1"/>
                </a:solidFill>
              </a:rPr>
              <a:t>leisötapahtumat</a:t>
            </a:r>
            <a:endParaRPr lang="fi-FI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20462" y="5600430"/>
            <a:ext cx="5499413" cy="305337"/>
          </a:xfrm>
        </p:spPr>
        <p:txBody>
          <a:bodyPr/>
          <a:lstStyle/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Markku Rohunen, Jaana Annunen, Kristiina Salminen, Iiris Henriksson, Satu Ylhäinen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762125"/>
            <a:ext cx="7104061" cy="4130940"/>
          </a:xfrm>
        </p:spPr>
        <p:txBody>
          <a:bodyPr/>
          <a:lstStyle/>
          <a:p>
            <a:r>
              <a:rPr lang="fi-FI" dirty="0" smtClean="0"/>
              <a:t>Vesilaitokset, vedenottamot – ilmoitusvelvollisia tai hyväksyttäviä</a:t>
            </a:r>
          </a:p>
          <a:p>
            <a:r>
              <a:rPr lang="fi-FI" dirty="0"/>
              <a:t>Valvonta kuuluu terveysviranomaiselle</a:t>
            </a:r>
          </a:p>
          <a:p>
            <a:pPr lvl="1"/>
            <a:r>
              <a:rPr lang="fi-FI" dirty="0"/>
              <a:t>Suunnitelman mukaiset tarkastukset</a:t>
            </a:r>
          </a:p>
          <a:p>
            <a:pPr lvl="1"/>
            <a:r>
              <a:rPr lang="fi-FI" dirty="0"/>
              <a:t>Vesinäytteet</a:t>
            </a:r>
          </a:p>
          <a:p>
            <a:pPr lvl="1"/>
            <a:r>
              <a:rPr lang="fi-FI" dirty="0"/>
              <a:t>Asiakaspalautteiden johdosta tehtävät tarkastukset ja </a:t>
            </a:r>
            <a:r>
              <a:rPr lang="fi-FI" dirty="0" smtClean="0"/>
              <a:t>näytteenotto</a:t>
            </a:r>
          </a:p>
          <a:p>
            <a:r>
              <a:rPr lang="fi-FI" dirty="0" smtClean="0"/>
              <a:t>Tarkastusmäärät ja näytteet tulevat lainsäädännöstä</a:t>
            </a:r>
          </a:p>
          <a:p>
            <a:r>
              <a:rPr lang="fi-FI" dirty="0" smtClean="0"/>
              <a:t>Yhteistyö vesilaitosten ja </a:t>
            </a:r>
            <a:r>
              <a:rPr lang="fi-FI" dirty="0" err="1" smtClean="0"/>
              <a:t>AVIn</a:t>
            </a:r>
            <a:r>
              <a:rPr lang="fi-FI" dirty="0" smtClean="0"/>
              <a:t> kanssa</a:t>
            </a:r>
          </a:p>
          <a:p>
            <a:r>
              <a:rPr lang="fi-FI" dirty="0" smtClean="0"/>
              <a:t>Akuuteissa mm. saastumistilanteissa määräykset antaa </a:t>
            </a:r>
            <a:r>
              <a:rPr lang="fi-FI" dirty="0" smtClean="0"/>
              <a:t>ympäristöterveyspäällikkö </a:t>
            </a:r>
            <a:r>
              <a:rPr lang="fi-FI" dirty="0" smtClean="0"/>
              <a:t>(esim. </a:t>
            </a:r>
            <a:r>
              <a:rPr lang="fi-FI" dirty="0" err="1" smtClean="0"/>
              <a:t>keittokehoitus</a:t>
            </a:r>
            <a:r>
              <a:rPr lang="fi-FI" dirty="0" smtClean="0"/>
              <a:t>)</a:t>
            </a:r>
          </a:p>
          <a:p>
            <a:r>
              <a:rPr lang="fi-FI" dirty="0" smtClean="0"/>
              <a:t>EU-raportointi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655637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Talousvedet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i-FI" dirty="0" smtClean="0"/>
              <a:t>Uimarannan käyttöönotosta tehtävä ilmoitus</a:t>
            </a:r>
          </a:p>
          <a:p>
            <a:pPr lvl="1"/>
            <a:r>
              <a:rPr lang="fi-FI" dirty="0" smtClean="0"/>
              <a:t>Turussa EU-rantoja 3kpl, pieniä uimarantoja 2 </a:t>
            </a:r>
            <a:r>
              <a:rPr lang="fi-FI" dirty="0" smtClean="0"/>
              <a:t>ja 1 </a:t>
            </a:r>
            <a:r>
              <a:rPr lang="fi-FI" dirty="0" smtClean="0"/>
              <a:t>uimapaikka</a:t>
            </a:r>
          </a:p>
          <a:p>
            <a:pPr lvl="1"/>
            <a:r>
              <a:rPr lang="fi-FI" dirty="0" smtClean="0"/>
              <a:t>Uimarantaluokat (EU-rannat)</a:t>
            </a:r>
          </a:p>
          <a:p>
            <a:pPr lvl="1"/>
            <a:r>
              <a:rPr lang="fi-FI" dirty="0"/>
              <a:t>Uimakausi 15.6.-</a:t>
            </a:r>
            <a:r>
              <a:rPr lang="fi-FI" dirty="0" smtClean="0"/>
              <a:t>31.8</a:t>
            </a:r>
            <a:endParaRPr lang="fi-FI" dirty="0" smtClean="0"/>
          </a:p>
          <a:p>
            <a:pPr lvl="1"/>
            <a:r>
              <a:rPr lang="fi-FI" dirty="0" smtClean="0"/>
              <a:t>Talviuintipaikkoja </a:t>
            </a:r>
            <a:r>
              <a:rPr lang="fi-FI" dirty="0" smtClean="0"/>
              <a:t>4 kpl</a:t>
            </a:r>
          </a:p>
          <a:p>
            <a:pPr lvl="1"/>
            <a:r>
              <a:rPr lang="fi-FI" dirty="0" smtClean="0"/>
              <a:t>Suunnitelman mukaiset tarkastukset ja vesinäytteet</a:t>
            </a:r>
          </a:p>
          <a:p>
            <a:pPr lvl="1"/>
            <a:r>
              <a:rPr lang="fi-FI" dirty="0" smtClean="0"/>
              <a:t>Näytemäärät tulevat lainsäädännöstä </a:t>
            </a:r>
          </a:p>
          <a:p>
            <a:pPr lvl="1"/>
            <a:r>
              <a:rPr lang="fi-FI" dirty="0" smtClean="0"/>
              <a:t>Mikäli uimavesi ei täytä normeja</a:t>
            </a:r>
          </a:p>
          <a:p>
            <a:pPr lvl="2"/>
            <a:r>
              <a:rPr lang="fi-FI" dirty="0" smtClean="0"/>
              <a:t>Uusintanäytteet</a:t>
            </a:r>
            <a:endParaRPr lang="fi-FI" dirty="0"/>
          </a:p>
          <a:p>
            <a:pPr lvl="2"/>
            <a:r>
              <a:rPr lang="fi-FI" dirty="0" smtClean="0"/>
              <a:t>Uimakielto</a:t>
            </a:r>
          </a:p>
          <a:p>
            <a:pPr lvl="2"/>
            <a:endParaRPr lang="fi-FI" dirty="0" smtClean="0"/>
          </a:p>
          <a:p>
            <a:pPr lvl="1"/>
            <a:r>
              <a:rPr lang="fi-FI" dirty="0" smtClean="0"/>
              <a:t>Valvottavia myös uima-allasvedet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665162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Uimavedet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20800</TotalTime>
  <Words>168</Words>
  <Application>Microsoft Office PowerPoint</Application>
  <PresentationFormat>Näytössä katseltava diaesitys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Lucida Grande</vt:lpstr>
      <vt:lpstr>Wingdings 2</vt:lpstr>
      <vt:lpstr>Wingdings 3</vt:lpstr>
      <vt:lpstr>ヒラギノ角ゴ Pro W3</vt:lpstr>
      <vt:lpstr>Valkoinen</vt:lpstr>
      <vt:lpstr>Kuvalliset</vt:lpstr>
      <vt:lpstr>Värilliset</vt:lpstr>
      <vt:lpstr>HDOfficeLightV0</vt:lpstr>
      <vt:lpstr>Kiehkura</vt:lpstr>
      <vt:lpstr>Satu Ylhäinen, Ympäristöterveys 2018</vt:lpstr>
      <vt:lpstr>PowerPoint-esitys</vt:lpstr>
      <vt:lpstr>Ympäristöterveys</vt:lpstr>
      <vt:lpstr>Terveydensuojelu</vt:lpstr>
      <vt:lpstr>Talousvedet</vt:lpstr>
      <vt:lpstr>Uimavedet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 Ylhäinen, Ympäristöterveys 2018</dc:title>
  <dc:creator>Ylhäinen Satu</dc:creator>
  <cp:lastModifiedBy>Ylhäinen Satu</cp:lastModifiedBy>
  <cp:revision>15</cp:revision>
  <cp:lastPrinted>2018-04-09T09:52:21Z</cp:lastPrinted>
  <dcterms:created xsi:type="dcterms:W3CDTF">2018-03-25T07:23:57Z</dcterms:created>
  <dcterms:modified xsi:type="dcterms:W3CDTF">2018-04-09T10:19:41Z</dcterms:modified>
</cp:coreProperties>
</file>